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A455"/>
    <a:srgbClr val="FFCD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20/9/2022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20/9/2022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20/9/2022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20/9/2022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20/9/2022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20/9/2022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20/9/2022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20/9/2022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20/9/2022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20/9/2022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20/9/2022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20/9/2022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gate.net/publication/348644834/figure/fig3/AS:985826624303105@1612050791904/Schematic-representation-of-epidermis-layer-of-human-skin.pn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physiology.med.uoa.gr/fileadmin/physiology.med.uoa.gr/uploads/Parousiaseis/Antoniou/1.pdf" TargetMode="External"/><Relationship Id="rId7" Type="http://schemas.openxmlformats.org/officeDocument/2006/relationships/hyperlink" Target="https://www.istockphoto.com/it/vettoriale/cella-nellepidermide-gm535022805-56902724" TargetMode="External"/><Relationship Id="rId2" Type="http://schemas.openxmlformats.org/officeDocument/2006/relationships/hyperlink" Target="file:///C:\Users\user\Desktop\24-0417_Dermatologia_G-EPAL_Vivlio-Mathiti.pd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researchgate.net/publication/348644834/figure/fig3/AS:985826624303105@1612050791904/Schematic-representation-of-epidermis-layer-of-human-skin.png" TargetMode="External"/><Relationship Id="rId5" Type="http://schemas.openxmlformats.org/officeDocument/2006/relationships/hyperlink" Target="https://player.slideplayer.gr/11/3095276/data/images/img11.jpg" TargetMode="External"/><Relationship Id="rId4" Type="http://schemas.openxmlformats.org/officeDocument/2006/relationships/hyperlink" Target="https://player.slideplayer.gr/16/4870046/data/images/img1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714380"/>
          </a:xfrm>
        </p:spPr>
        <p:txBody>
          <a:bodyPr>
            <a:normAutofit fontScale="90000"/>
          </a:bodyPr>
          <a:lstStyle/>
          <a:p>
            <a:r>
              <a:rPr lang="el-GR" b="1" i="1" u="sng" dirty="0" smtClean="0">
                <a:solidFill>
                  <a:srgbClr val="C00000"/>
                </a:solidFill>
              </a:rPr>
              <a:t>Η επιδερμίδα</a:t>
            </a:r>
            <a:endParaRPr lang="el-GR" b="1" i="1" u="sng" dirty="0">
              <a:solidFill>
                <a:srgbClr val="C00000"/>
              </a:solidFill>
            </a:endParaRPr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9549" y="1121405"/>
            <a:ext cx="5086379" cy="5115907"/>
          </a:xfrm>
          <a:prstGeom prst="rect">
            <a:avLst/>
          </a:prstGeom>
        </p:spPr>
      </p:pic>
      <p:sp>
        <p:nvSpPr>
          <p:cNvPr id="3" name="2 - Ορθογώνιο"/>
          <p:cNvSpPr/>
          <p:nvPr/>
        </p:nvSpPr>
        <p:spPr>
          <a:xfrm>
            <a:off x="467544" y="1196752"/>
            <a:ext cx="295232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3200" dirty="0" smtClean="0"/>
              <a:t>Είναι η εξωτερική λεπτή προστατευτική στιβάδα του δέρματος των </a:t>
            </a:r>
            <a:r>
              <a:rPr lang="el-GR" sz="3200" u="sng" dirty="0" smtClean="0">
                <a:solidFill>
                  <a:srgbClr val="C00000"/>
                </a:solidFill>
              </a:rPr>
              <a:t>ζώων</a:t>
            </a:r>
            <a:r>
              <a:rPr lang="el-GR" sz="3200" dirty="0" smtClean="0"/>
              <a:t> και του </a:t>
            </a:r>
            <a:r>
              <a:rPr lang="el-GR" sz="3200" u="sng" dirty="0" smtClean="0">
                <a:solidFill>
                  <a:srgbClr val="C00000"/>
                </a:solidFill>
              </a:rPr>
              <a:t>ανθρώπου.</a:t>
            </a:r>
          </a:p>
          <a:p>
            <a:endParaRPr lang="el-GR" dirty="0" smtClean="0"/>
          </a:p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5" name="Ορθογώνιο 4"/>
          <p:cNvSpPr/>
          <p:nvPr/>
        </p:nvSpPr>
        <p:spPr>
          <a:xfrm>
            <a:off x="3923928" y="6344840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/>
              <a:t>https://player.slideplayer.gr/16/4870046/data/images/img1.jpg</a:t>
            </a:r>
            <a:endParaRPr lang="el-GR" sz="1000" dirty="0"/>
          </a:p>
        </p:txBody>
      </p:sp>
    </p:spTree>
    <p:extLst>
      <p:ext uri="{BB962C8B-B14F-4D97-AF65-F5344CB8AC3E}">
        <p14:creationId xmlns:p14="http://schemas.microsoft.com/office/powerpoint/2010/main" val="167026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Εικόνα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33" t="10469" r="17460" b="8920"/>
          <a:stretch/>
        </p:blipFill>
        <p:spPr>
          <a:xfrm>
            <a:off x="3823072" y="2940557"/>
            <a:ext cx="3016672" cy="3604255"/>
          </a:xfrm>
          <a:prstGeom prst="rect">
            <a:avLst/>
          </a:prstGeom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48680"/>
            <a:ext cx="8147248" cy="868958"/>
          </a:xfrm>
        </p:spPr>
        <p:txBody>
          <a:bodyPr>
            <a:normAutofit/>
          </a:bodyPr>
          <a:lstStyle/>
          <a:p>
            <a:r>
              <a:rPr lang="el-GR" sz="2800" b="1" i="1" u="sng" dirty="0" smtClean="0">
                <a:solidFill>
                  <a:srgbClr val="C00000"/>
                </a:solidFill>
              </a:rPr>
              <a:t>Οι στιβάδες της επιδερμίδας είναι:</a:t>
            </a:r>
            <a:endParaRPr lang="el-GR" sz="2800" b="1" i="1" dirty="0">
              <a:solidFill>
                <a:srgbClr val="C00000"/>
              </a:solidFill>
            </a:endParaRPr>
          </a:p>
        </p:txBody>
      </p:sp>
      <p:sp>
        <p:nvSpPr>
          <p:cNvPr id="3" name="2 - Ορθογώνιο"/>
          <p:cNvSpPr/>
          <p:nvPr/>
        </p:nvSpPr>
        <p:spPr>
          <a:xfrm>
            <a:off x="928662" y="1285860"/>
            <a:ext cx="792958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el-G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Η Βασική ή μητρική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el-G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Η Μαλπιγιανή ή ακανθωτή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el-G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Η Κοκκώδης ή κοκκιώδης 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el-G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Η Διαυγής (παλάμες - πέλματα)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el-G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Η Κεράτινη</a:t>
            </a:r>
            <a:endParaRPr lang="el-GR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3716006" y="6269424"/>
            <a:ext cx="438915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 smtClean="0"/>
              <a:t>https://player.slideplayer.gr/11/3095276/data/images/img11.jpg</a:t>
            </a:r>
            <a:endParaRPr lang="el-GR" sz="900" dirty="0"/>
          </a:p>
        </p:txBody>
      </p:sp>
      <p:cxnSp>
        <p:nvCxnSpPr>
          <p:cNvPr id="8" name="Ευθεία γραμμή σύνδεσης 7"/>
          <p:cNvCxnSpPr/>
          <p:nvPr/>
        </p:nvCxnSpPr>
        <p:spPr>
          <a:xfrm flipV="1">
            <a:off x="2987824" y="5085184"/>
            <a:ext cx="835248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Ευθεία γραμμή σύνδεσης 9"/>
          <p:cNvCxnSpPr/>
          <p:nvPr/>
        </p:nvCxnSpPr>
        <p:spPr>
          <a:xfrm>
            <a:off x="2987824" y="5161838"/>
            <a:ext cx="835248" cy="93145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327534" y="4971797"/>
            <a:ext cx="2059162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dirty="0" smtClean="0"/>
              <a:t>Βασική στιβάδα</a:t>
            </a:r>
            <a:endParaRPr lang="el-GR" dirty="0"/>
          </a:p>
        </p:txBody>
      </p:sp>
      <p:cxnSp>
        <p:nvCxnSpPr>
          <p:cNvPr id="13" name="Ευθεία γραμμή σύνδεσης 12"/>
          <p:cNvCxnSpPr/>
          <p:nvPr/>
        </p:nvCxnSpPr>
        <p:spPr>
          <a:xfrm flipH="1" flipV="1">
            <a:off x="6855981" y="3907851"/>
            <a:ext cx="697136" cy="32316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Ευθεία γραμμή σύνδεσης 14"/>
          <p:cNvCxnSpPr/>
          <p:nvPr/>
        </p:nvCxnSpPr>
        <p:spPr>
          <a:xfrm flipH="1">
            <a:off x="6868533" y="4196571"/>
            <a:ext cx="684584" cy="4913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524328" y="3930148"/>
            <a:ext cx="1153900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dirty="0" smtClean="0"/>
              <a:t>Ακανθωτή</a:t>
            </a:r>
          </a:p>
          <a:p>
            <a:r>
              <a:rPr lang="el-GR" dirty="0" smtClean="0"/>
              <a:t>στιβάδα</a:t>
            </a:r>
            <a:endParaRPr lang="el-GR" dirty="0"/>
          </a:p>
        </p:txBody>
      </p:sp>
      <p:cxnSp>
        <p:nvCxnSpPr>
          <p:cNvPr id="20" name="Ευθεία γραμμή σύνδεσης 19"/>
          <p:cNvCxnSpPr/>
          <p:nvPr/>
        </p:nvCxnSpPr>
        <p:spPr>
          <a:xfrm flipV="1">
            <a:off x="2399693" y="3617007"/>
            <a:ext cx="1423379" cy="64074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Ευθεία γραμμή σύνδεσης 21"/>
          <p:cNvCxnSpPr/>
          <p:nvPr/>
        </p:nvCxnSpPr>
        <p:spPr>
          <a:xfrm flipV="1">
            <a:off x="2433229" y="4191580"/>
            <a:ext cx="1389843" cy="5979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350657" y="3868413"/>
            <a:ext cx="1278632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dirty="0" smtClean="0"/>
              <a:t>Κοκκώδης</a:t>
            </a:r>
          </a:p>
          <a:p>
            <a:r>
              <a:rPr lang="el-GR" dirty="0" smtClean="0"/>
              <a:t>στιβάδα</a:t>
            </a:r>
            <a:endParaRPr lang="el-GR" dirty="0"/>
          </a:p>
        </p:txBody>
      </p:sp>
      <p:cxnSp>
        <p:nvCxnSpPr>
          <p:cNvPr id="29" name="Ευθεία γραμμή σύνδεσης 28"/>
          <p:cNvCxnSpPr/>
          <p:nvPr/>
        </p:nvCxnSpPr>
        <p:spPr>
          <a:xfrm>
            <a:off x="6839744" y="3035567"/>
            <a:ext cx="801084" cy="28161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Ευθεία γραμμή σύνδεσης 31"/>
          <p:cNvCxnSpPr/>
          <p:nvPr/>
        </p:nvCxnSpPr>
        <p:spPr>
          <a:xfrm flipH="1">
            <a:off x="6839744" y="3317185"/>
            <a:ext cx="801084" cy="13826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627789" y="3004324"/>
            <a:ext cx="1037400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l-GR" dirty="0" smtClean="0"/>
              <a:t>Κεράτινη</a:t>
            </a:r>
          </a:p>
          <a:p>
            <a:r>
              <a:rPr lang="el-GR" dirty="0" smtClean="0"/>
              <a:t>στιβάδα</a:t>
            </a:r>
            <a:endParaRPr lang="el-GR" dirty="0"/>
          </a:p>
        </p:txBody>
      </p:sp>
      <p:cxnSp>
        <p:nvCxnSpPr>
          <p:cNvPr id="45" name="Ευθεία γραμμή σύνδεσης 44"/>
          <p:cNvCxnSpPr>
            <a:endCxn id="46" idx="1"/>
          </p:cNvCxnSpPr>
          <p:nvPr/>
        </p:nvCxnSpPr>
        <p:spPr>
          <a:xfrm flipV="1">
            <a:off x="6839744" y="5625244"/>
            <a:ext cx="631245" cy="232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7470989" y="5302078"/>
            <a:ext cx="1153900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dirty="0" smtClean="0"/>
              <a:t>Βασική μεμβράνη</a:t>
            </a:r>
            <a:endParaRPr lang="el-GR" dirty="0"/>
          </a:p>
        </p:txBody>
      </p:sp>
      <p:cxnSp>
        <p:nvCxnSpPr>
          <p:cNvPr id="48" name="Ευθεία γραμμή σύνδεσης 47"/>
          <p:cNvCxnSpPr/>
          <p:nvPr/>
        </p:nvCxnSpPr>
        <p:spPr>
          <a:xfrm flipH="1">
            <a:off x="2987824" y="3590582"/>
            <a:ext cx="83524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2181967" y="3251591"/>
            <a:ext cx="1403332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dirty="0" smtClean="0"/>
              <a:t>Διαυγής</a:t>
            </a:r>
          </a:p>
          <a:p>
            <a:r>
              <a:rPr lang="el-GR" dirty="0" smtClean="0"/>
              <a:t>στιβάδα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4258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i="1" u="sng" dirty="0" smtClean="0">
                <a:solidFill>
                  <a:srgbClr val="C00000"/>
                </a:solidFill>
              </a:rPr>
              <a:t>Η επιδερμίδα αποτελείται:</a:t>
            </a:r>
            <a:endParaRPr lang="el-GR" sz="2800" b="1" i="1" u="sng" dirty="0">
              <a:solidFill>
                <a:srgbClr val="C00000"/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539552" y="1052736"/>
            <a:ext cx="2880320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002060"/>
              </a:buClr>
              <a:buFont typeface="Wingdings" pitchFamily="2" charset="2"/>
              <a:buChar char="v"/>
            </a:pPr>
            <a:r>
              <a:rPr lang="el-GR" sz="2200" dirty="0" smtClean="0"/>
              <a:t>κυρίως </a:t>
            </a:r>
            <a:r>
              <a:rPr lang="el-GR" sz="2200" dirty="0"/>
              <a:t>από</a:t>
            </a:r>
            <a:r>
              <a:rPr lang="en-US" sz="2200" dirty="0"/>
              <a:t> </a:t>
            </a:r>
            <a:r>
              <a:rPr lang="el-GR" sz="2200" dirty="0"/>
              <a:t>επίπεδα </a:t>
            </a:r>
            <a:r>
              <a:rPr lang="el-GR" sz="2200" dirty="0" smtClean="0"/>
              <a:t>νεκρά </a:t>
            </a:r>
            <a:r>
              <a:rPr lang="el-GR" sz="2200" b="1" i="1" u="sng" dirty="0" smtClean="0">
                <a:solidFill>
                  <a:srgbClr val="002060"/>
                </a:solidFill>
              </a:rPr>
              <a:t>κερατινοκύτταρα</a:t>
            </a:r>
            <a:endParaRPr lang="el-GR" sz="2200" b="1" i="1" u="sng" dirty="0">
              <a:solidFill>
                <a:srgbClr val="002060"/>
              </a:solidFill>
            </a:endParaRPr>
          </a:p>
          <a:p>
            <a:pPr algn="just">
              <a:defRPr/>
            </a:pPr>
            <a:r>
              <a:rPr lang="el-GR" sz="2200" dirty="0"/>
              <a:t>Περιλαμβάνει επίσης</a:t>
            </a:r>
            <a:r>
              <a:rPr lang="el-GR" sz="2200" dirty="0" smtClean="0"/>
              <a:t>:</a:t>
            </a:r>
            <a:endParaRPr lang="el-GR" sz="2200" dirty="0"/>
          </a:p>
          <a:p>
            <a:pPr algn="just">
              <a:buFont typeface="Wingdings" pitchFamily="2" charset="2"/>
              <a:buChar char="v"/>
              <a:defRPr/>
            </a:pPr>
            <a:r>
              <a:rPr lang="el-GR" sz="2200" b="1" i="1" u="sng" dirty="0">
                <a:solidFill>
                  <a:srgbClr val="002060"/>
                </a:solidFill>
              </a:rPr>
              <a:t>Μελανινοκύτταρα</a:t>
            </a:r>
            <a:r>
              <a:rPr lang="el-GR" sz="2200" dirty="0">
                <a:solidFill>
                  <a:srgbClr val="002060"/>
                </a:solidFill>
              </a:rPr>
              <a:t> </a:t>
            </a:r>
            <a:r>
              <a:rPr lang="el-GR" sz="2200" dirty="0"/>
              <a:t>(υπεύθυνα για το χρώμα του δέρματος)</a:t>
            </a:r>
          </a:p>
          <a:p>
            <a:pPr algn="just">
              <a:buFont typeface="Wingdings" pitchFamily="2" charset="2"/>
              <a:buChar char="v"/>
              <a:defRPr/>
            </a:pPr>
            <a:r>
              <a:rPr lang="el-GR" sz="2200" b="1" i="1" u="sng" dirty="0">
                <a:solidFill>
                  <a:srgbClr val="002060"/>
                </a:solidFill>
              </a:rPr>
              <a:t>Κύτταρα </a:t>
            </a:r>
            <a:r>
              <a:rPr lang="en-US" sz="2200" b="1" i="1" u="sng" dirty="0">
                <a:solidFill>
                  <a:srgbClr val="002060"/>
                </a:solidFill>
              </a:rPr>
              <a:t>Langerhans</a:t>
            </a:r>
            <a:r>
              <a:rPr lang="el-GR" sz="2200" b="1" i="1" dirty="0">
                <a:solidFill>
                  <a:srgbClr val="C00000"/>
                </a:solidFill>
              </a:rPr>
              <a:t> </a:t>
            </a:r>
            <a:r>
              <a:rPr lang="el-GR" sz="2200" dirty="0"/>
              <a:t>(συμμετέχουν στην άμυνα του οργανισμού)</a:t>
            </a:r>
          </a:p>
          <a:p>
            <a:pPr algn="just">
              <a:buFont typeface="Wingdings" pitchFamily="2" charset="2"/>
              <a:buChar char="v"/>
              <a:defRPr/>
            </a:pPr>
            <a:r>
              <a:rPr lang="el-GR" sz="2200" b="1" i="1" u="sng" dirty="0" smtClean="0">
                <a:solidFill>
                  <a:srgbClr val="002060"/>
                </a:solidFill>
              </a:rPr>
              <a:t>Κύτταρα </a:t>
            </a:r>
            <a:r>
              <a:rPr lang="en-US" sz="2200" b="1" i="1" u="sng" dirty="0" smtClean="0">
                <a:solidFill>
                  <a:srgbClr val="002060"/>
                </a:solidFill>
              </a:rPr>
              <a:t>Merkel</a:t>
            </a:r>
            <a:r>
              <a:rPr lang="el-GR" sz="2200" b="1" i="1" u="sng" dirty="0" smtClean="0">
                <a:solidFill>
                  <a:srgbClr val="002060"/>
                </a:solidFill>
              </a:rPr>
              <a:t> </a:t>
            </a:r>
            <a:r>
              <a:rPr lang="el-GR" sz="2200" dirty="0"/>
              <a:t>(νευρικά κύτταρα</a:t>
            </a:r>
            <a:r>
              <a:rPr lang="el-GR" sz="2200" dirty="0" smtClean="0"/>
              <a:t>)</a:t>
            </a:r>
          </a:p>
          <a:p>
            <a:pPr algn="just">
              <a:buFont typeface="Wingdings" pitchFamily="2" charset="2"/>
              <a:buChar char="v"/>
              <a:defRPr/>
            </a:pPr>
            <a:endParaRPr lang="el-GR" sz="2000" dirty="0" smtClean="0"/>
          </a:p>
          <a:p>
            <a:pPr algn="just">
              <a:defRPr/>
            </a:pPr>
            <a:endParaRPr lang="el-GR" sz="2000" dirty="0"/>
          </a:p>
          <a:p>
            <a:pPr algn="just">
              <a:buFont typeface="Wingdings" pitchFamily="2" charset="2"/>
              <a:buChar char="v"/>
              <a:defRPr/>
            </a:pPr>
            <a:endParaRPr lang="el-GR" sz="2000" dirty="0"/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70" r="30000"/>
          <a:stretch/>
        </p:blipFill>
        <p:spPr>
          <a:xfrm>
            <a:off x="5369024" y="1476317"/>
            <a:ext cx="2877716" cy="47320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707904" y="1556792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/>
              <a:t>Νεκρά κερατινοκύτταρα</a:t>
            </a:r>
            <a:endParaRPr lang="el-GR" sz="1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887924" y="3385107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/>
              <a:t>Κύτταρα </a:t>
            </a:r>
            <a:r>
              <a:rPr lang="en-US" sz="1600" b="1" dirty="0" err="1" smtClean="0"/>
              <a:t>Langherhans</a:t>
            </a:r>
            <a:endParaRPr lang="el-GR" sz="1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424808" y="4016619"/>
            <a:ext cx="1944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/>
              <a:t>Κ</a:t>
            </a:r>
            <a:r>
              <a:rPr lang="el-GR" sz="1600" b="1" dirty="0" smtClean="0"/>
              <a:t>ερατινοκύτταρα</a:t>
            </a:r>
            <a:endParaRPr lang="el-GR" sz="1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563888" y="5085184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/>
              <a:t>Μ</a:t>
            </a:r>
            <a:r>
              <a:rPr lang="el-GR" sz="1600" b="1" dirty="0" smtClean="0"/>
              <a:t>ελανινοκύτταρα</a:t>
            </a:r>
            <a:endParaRPr lang="el-GR" sz="1600" b="1" dirty="0"/>
          </a:p>
        </p:txBody>
      </p:sp>
      <p:cxnSp>
        <p:nvCxnSpPr>
          <p:cNvPr id="11" name="Ευθεία γραμμή σύνδεσης 10"/>
          <p:cNvCxnSpPr/>
          <p:nvPr/>
        </p:nvCxnSpPr>
        <p:spPr>
          <a:xfrm>
            <a:off x="4680012" y="1770165"/>
            <a:ext cx="11161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Ευθεία γραμμή σύνδεσης 16"/>
          <p:cNvCxnSpPr/>
          <p:nvPr/>
        </p:nvCxnSpPr>
        <p:spPr>
          <a:xfrm flipH="1">
            <a:off x="4788024" y="3573016"/>
            <a:ext cx="108012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Ευθεία γραμμή σύνδεσης 18"/>
          <p:cNvCxnSpPr/>
          <p:nvPr/>
        </p:nvCxnSpPr>
        <p:spPr>
          <a:xfrm flipH="1">
            <a:off x="5148064" y="4201285"/>
            <a:ext cx="57606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Ευθεία γραμμή σύνδεσης 22"/>
          <p:cNvCxnSpPr/>
          <p:nvPr/>
        </p:nvCxnSpPr>
        <p:spPr>
          <a:xfrm>
            <a:off x="5274491" y="5258183"/>
            <a:ext cx="127814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Ορθογώνιο 24"/>
          <p:cNvSpPr/>
          <p:nvPr/>
        </p:nvSpPr>
        <p:spPr>
          <a:xfrm>
            <a:off x="5436096" y="5661248"/>
            <a:ext cx="284431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800" u="sng" dirty="0">
                <a:hlinkClick r:id="rId3"/>
              </a:rPr>
              <a:t>https://www.researchgate.net/publication/348644834/figure/fig3/AS:985826624303105@1612050791904/Schematic-representation-of-epidermis-layer-of-human-skin.png</a:t>
            </a:r>
            <a:endParaRPr lang="el-GR" sz="800" dirty="0"/>
          </a:p>
          <a:p>
            <a:r>
              <a:rPr lang="el-G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035959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512168"/>
          </a:xfrm>
        </p:spPr>
        <p:txBody>
          <a:bodyPr>
            <a:normAutofit fontScale="90000"/>
          </a:bodyPr>
          <a:lstStyle/>
          <a:p>
            <a:pPr algn="l">
              <a:defRPr/>
            </a:pPr>
            <a:r>
              <a:rPr lang="el-GR" sz="2800" b="1" dirty="0" smtClean="0"/>
              <a:t>Η επιδερμίδα:  </a:t>
            </a:r>
            <a:br>
              <a:rPr lang="el-GR" sz="2800" b="1" dirty="0" smtClean="0"/>
            </a:br>
            <a:r>
              <a:rPr lang="el-GR" sz="2800" b="1" dirty="0" smtClean="0"/>
              <a:t> </a:t>
            </a:r>
            <a:r>
              <a:rPr lang="el-GR" sz="2300" b="1" i="1" u="sng" dirty="0" smtClean="0">
                <a:solidFill>
                  <a:srgbClr val="C00000"/>
                </a:solidFill>
              </a:rPr>
              <a:t>Στερείται αγγείων </a:t>
            </a:r>
            <a:br>
              <a:rPr lang="el-GR" sz="2300" b="1" i="1" u="sng" dirty="0" smtClean="0">
                <a:solidFill>
                  <a:srgbClr val="C00000"/>
                </a:solidFill>
              </a:rPr>
            </a:br>
            <a:r>
              <a:rPr lang="el-GR" sz="2300" b="1" i="1" u="sng" dirty="0" smtClean="0">
                <a:solidFill>
                  <a:srgbClr val="C00000"/>
                </a:solidFill>
              </a:rPr>
              <a:t>Η </a:t>
            </a:r>
            <a:r>
              <a:rPr lang="el-GR" sz="2300" b="1" i="1" u="sng" dirty="0">
                <a:solidFill>
                  <a:srgbClr val="C00000"/>
                </a:solidFill>
              </a:rPr>
              <a:t>θρέψη των κυττάρων</a:t>
            </a:r>
            <a:r>
              <a:rPr lang="el-GR" sz="2300" dirty="0"/>
              <a:t> της επιδερμίδας γίνεται</a:t>
            </a:r>
            <a:r>
              <a:rPr lang="en-US" sz="2300" dirty="0"/>
              <a:t> </a:t>
            </a:r>
            <a:r>
              <a:rPr lang="el-GR" sz="2300" dirty="0"/>
              <a:t>μέσω των τριχοειδών αγγείων του </a:t>
            </a:r>
            <a:r>
              <a:rPr lang="el-GR" sz="2300" dirty="0" smtClean="0"/>
              <a:t>χορίου δια μέσου της βασικής μεμβράνης.</a:t>
            </a:r>
            <a:endParaRPr lang="el-GR" sz="2800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86" r="15537"/>
          <a:stretch/>
        </p:blipFill>
        <p:spPr>
          <a:xfrm>
            <a:off x="1660352" y="2227264"/>
            <a:ext cx="2741985" cy="3638162"/>
          </a:xfrm>
        </p:spPr>
      </p:pic>
      <p:sp>
        <p:nvSpPr>
          <p:cNvPr id="7" name="Ορθογώνιο 6"/>
          <p:cNvSpPr/>
          <p:nvPr/>
        </p:nvSpPr>
        <p:spPr>
          <a:xfrm>
            <a:off x="1043608" y="6082565"/>
            <a:ext cx="496855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/>
              <a:t>https://www.istockphoto.com/it/vettoriale/cella-nellepidermide-gm535022805-56902724</a:t>
            </a:r>
            <a:endParaRPr lang="el-GR" sz="1000" dirty="0"/>
          </a:p>
        </p:txBody>
      </p:sp>
      <p:sp>
        <p:nvSpPr>
          <p:cNvPr id="8" name="TextBox 7"/>
          <p:cNvSpPr txBox="1"/>
          <p:nvPr/>
        </p:nvSpPr>
        <p:spPr>
          <a:xfrm>
            <a:off x="4402337" y="5496005"/>
            <a:ext cx="1368152" cy="27699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sz="1200" b="1" dirty="0" smtClean="0"/>
              <a:t>Βασική στιβάδα</a:t>
            </a:r>
            <a:endParaRPr lang="el-GR" sz="1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38064" y="5197394"/>
            <a:ext cx="1296144" cy="36933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sz="1200" b="1" dirty="0" smtClean="0"/>
              <a:t>Κύτταρα</a:t>
            </a:r>
            <a:r>
              <a:rPr lang="el-GR" dirty="0" smtClean="0"/>
              <a:t> </a:t>
            </a:r>
            <a:r>
              <a:rPr lang="en-US" sz="1200" b="1" dirty="0" smtClean="0"/>
              <a:t>Merkel</a:t>
            </a:r>
            <a:endParaRPr lang="el-GR" sz="1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012160" y="2303174"/>
            <a:ext cx="2520280" cy="37856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q"/>
            </a:pPr>
            <a:r>
              <a:rPr lang="el-GR" sz="2000" b="1" dirty="0" smtClean="0">
                <a:solidFill>
                  <a:srgbClr val="002060"/>
                </a:solidFill>
              </a:rPr>
              <a:t>Προσφέρει μηχανική ανθεκτικότητα</a:t>
            </a:r>
            <a:r>
              <a:rPr lang="el-GR" sz="2000" b="1" dirty="0">
                <a:solidFill>
                  <a:srgbClr val="002060"/>
                </a:solidFill>
              </a:rPr>
              <a:t> </a:t>
            </a:r>
            <a:r>
              <a:rPr lang="el-GR" sz="2000" b="1" dirty="0" smtClean="0">
                <a:solidFill>
                  <a:srgbClr val="002060"/>
                </a:solidFill>
              </a:rPr>
              <a:t>και σταθερή σύνδεση με το υποκείμενο χόριο. 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el-GR" sz="2000" b="1" dirty="0" smtClean="0">
                <a:solidFill>
                  <a:srgbClr val="002060"/>
                </a:solidFill>
              </a:rPr>
              <a:t>Παίζει σημαντικό ρόλο στην  ανταλλαγή ουσιών </a:t>
            </a:r>
            <a:r>
              <a:rPr lang="el-GR" sz="2000" b="1" dirty="0" smtClean="0">
                <a:solidFill>
                  <a:srgbClr val="002060"/>
                </a:solidFill>
              </a:rPr>
              <a:t>μεταξύ </a:t>
            </a:r>
            <a:r>
              <a:rPr lang="el-GR" sz="2000" b="1" dirty="0" smtClean="0">
                <a:solidFill>
                  <a:srgbClr val="002060"/>
                </a:solidFill>
              </a:rPr>
              <a:t>χορίου και επιδερμίδας</a:t>
            </a:r>
            <a:r>
              <a:rPr lang="el-GR" sz="2000" dirty="0" smtClean="0"/>
              <a:t>.</a:t>
            </a:r>
            <a:endParaRPr lang="el-GR" sz="2000" dirty="0"/>
          </a:p>
        </p:txBody>
      </p:sp>
      <p:cxnSp>
        <p:nvCxnSpPr>
          <p:cNvPr id="12" name="Ευθεία γραμμή σύνδεσης 11"/>
          <p:cNvCxnSpPr/>
          <p:nvPr/>
        </p:nvCxnSpPr>
        <p:spPr>
          <a:xfrm>
            <a:off x="1480332" y="5433967"/>
            <a:ext cx="360040" cy="1327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660232" y="1700808"/>
            <a:ext cx="1512168" cy="646331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/>
              <a:t>Η βασική μεμβράνη:</a:t>
            </a:r>
            <a:endParaRPr lang="el-GR" b="1" dirty="0"/>
          </a:p>
        </p:txBody>
      </p:sp>
      <p:sp>
        <p:nvSpPr>
          <p:cNvPr id="4" name="Δεξιό άγκιστρο 3"/>
          <p:cNvSpPr/>
          <p:nvPr/>
        </p:nvSpPr>
        <p:spPr>
          <a:xfrm>
            <a:off x="4356618" y="5496005"/>
            <a:ext cx="45719" cy="339037"/>
          </a:xfrm>
          <a:prstGeom prst="rightBrac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288" y="5566726"/>
            <a:ext cx="1008112" cy="46166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sz="1200" b="1" dirty="0" smtClean="0"/>
              <a:t>Βασική μεμβράνη</a:t>
            </a:r>
            <a:endParaRPr lang="el-GR" sz="1200" b="1" dirty="0"/>
          </a:p>
        </p:txBody>
      </p:sp>
      <p:cxnSp>
        <p:nvCxnSpPr>
          <p:cNvPr id="13" name="Ευθεία γραμμή σύνδεσης 12"/>
          <p:cNvCxnSpPr/>
          <p:nvPr/>
        </p:nvCxnSpPr>
        <p:spPr>
          <a:xfrm>
            <a:off x="1187624" y="5773004"/>
            <a:ext cx="576064" cy="620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218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620688"/>
            <a:ext cx="6264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2800" b="1" i="1" u="sng" dirty="0" smtClean="0">
                <a:solidFill>
                  <a:srgbClr val="C00000"/>
                </a:solidFill>
              </a:rPr>
              <a:t>Η διαδικασία της κερατινοποίησης είναι:</a:t>
            </a:r>
            <a:endParaRPr lang="el-GR" sz="2800" b="1" i="1" u="sng" dirty="0">
              <a:solidFill>
                <a:srgbClr val="C00000"/>
              </a:solidFill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4406" y="1628801"/>
            <a:ext cx="4066065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99592" y="1170216"/>
            <a:ext cx="378042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ü"/>
            </a:pPr>
            <a:r>
              <a:rPr lang="el-GR" sz="2000" dirty="0" smtClean="0"/>
              <a:t>Η </a:t>
            </a:r>
            <a:r>
              <a:rPr lang="el-GR" sz="2000" b="1" i="1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γέννηση</a:t>
            </a:r>
            <a:r>
              <a:rPr lang="el-GR" sz="2000" dirty="0" smtClean="0"/>
              <a:t> των κερατινοκυττάρων στη βασική στιβάδα.</a:t>
            </a:r>
          </a:p>
          <a:p>
            <a:pPr marL="342900" indent="-342900" algn="just">
              <a:buFont typeface="Wingdings" pitchFamily="2" charset="2"/>
              <a:buChar char="ü"/>
            </a:pPr>
            <a:endParaRPr lang="el-GR" sz="2000" dirty="0" smtClean="0"/>
          </a:p>
          <a:p>
            <a:pPr marL="342900" indent="-342900" algn="just">
              <a:buFont typeface="Wingdings" pitchFamily="2" charset="2"/>
              <a:buChar char="ü"/>
            </a:pPr>
            <a:r>
              <a:rPr lang="el-GR" sz="2000" dirty="0" smtClean="0"/>
              <a:t>Η </a:t>
            </a:r>
            <a:r>
              <a:rPr lang="el-GR" sz="2000" b="1" i="1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διαφοροποίηση</a:t>
            </a:r>
            <a:r>
              <a:rPr lang="el-GR" sz="2000" dirty="0" smtClean="0"/>
              <a:t> τους και η </a:t>
            </a:r>
            <a:r>
              <a:rPr lang="el-GR" sz="2000" b="1" i="1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μετανάστευση</a:t>
            </a:r>
            <a:r>
              <a:rPr lang="el-GR" sz="2000" dirty="0"/>
              <a:t> </a:t>
            </a:r>
            <a:r>
              <a:rPr lang="el-GR" sz="2000" dirty="0" smtClean="0"/>
              <a:t>τους από την βασική στη μαλπιγιανή και έπειτα στην κοκκώδη στιβάδα.</a:t>
            </a:r>
          </a:p>
          <a:p>
            <a:pPr marL="342900" indent="-342900" algn="just">
              <a:buFont typeface="Wingdings" pitchFamily="2" charset="2"/>
              <a:buChar char="ü"/>
            </a:pPr>
            <a:endParaRPr lang="el-GR" sz="2000" dirty="0" smtClean="0"/>
          </a:p>
          <a:p>
            <a:pPr marL="342900" indent="-342900" algn="just">
              <a:buFont typeface="Wingdings" pitchFamily="2" charset="2"/>
              <a:buChar char="ü"/>
            </a:pPr>
            <a:r>
              <a:rPr lang="el-GR" sz="2000" dirty="0" smtClean="0"/>
              <a:t>Τέλος η </a:t>
            </a:r>
            <a:r>
              <a:rPr lang="el-GR" sz="2000" b="1" i="1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αποβολή</a:t>
            </a:r>
            <a:r>
              <a:rPr lang="el-GR" sz="2000" dirty="0" smtClean="0"/>
              <a:t> τους από την κεράτινη.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el-GR" sz="2000" dirty="0" smtClean="0"/>
              <a:t> 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el-GR" sz="2000" dirty="0" smtClean="0"/>
              <a:t>Ο χρόνος που διαρκεί αυτή η διαδικασία είναι περίπου 28-30 ημέρες.</a:t>
            </a:r>
          </a:p>
          <a:p>
            <a:pPr marL="285750" indent="-285750">
              <a:buFont typeface="Wingdings" pitchFamily="2" charset="2"/>
              <a:buChar char="ü"/>
            </a:pPr>
            <a:endParaRPr lang="el-GR" dirty="0" smtClean="0"/>
          </a:p>
          <a:p>
            <a:pPr marL="285750" indent="-285750">
              <a:buFont typeface="Wingdings" pitchFamily="2" charset="2"/>
              <a:buChar char="ü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8286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043608" y="1628800"/>
            <a:ext cx="756084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 smtClean="0">
                <a:hlinkClick r:id="rId2" action="ppaction://hlinkfile"/>
              </a:rPr>
              <a:t>http</a:t>
            </a:r>
            <a:r>
              <a:rPr lang="en-US" sz="1200" dirty="0">
                <a:hlinkClick r:id="rId2" action="ppaction://hlinkfile"/>
              </a:rPr>
              <a:t>://ebooks.edu.gr/ebooks/v/pdf/8547/4602/24-0582-01_Sygchroni-Aisthitiki_G-EPAL_Vivlio-Mathiti/</a:t>
            </a:r>
            <a:endParaRPr lang="el-GR" sz="1200" dirty="0" smtClean="0">
              <a:hlinkClick r:id="rId2" action="ppaction://hlinkfile"/>
            </a:endParaRPr>
          </a:p>
          <a:p>
            <a:pPr algn="just"/>
            <a:endParaRPr lang="el-GR" sz="1200" dirty="0" smtClean="0">
              <a:hlinkClick r:id="rId2" action="ppaction://hlinkfile"/>
            </a:endParaRPr>
          </a:p>
          <a:p>
            <a:pPr algn="just"/>
            <a:r>
              <a:rPr lang="en-US" sz="1200" dirty="0" smtClean="0">
                <a:hlinkClick r:id="rId2" action="ppaction://hlinkfile"/>
              </a:rPr>
              <a:t>file:///C:/Users/user/Desktop/24-0417_Dermatologia_G-EPAL_Vivlio-Mathiti.pdf</a:t>
            </a:r>
            <a:endParaRPr lang="el-GR" sz="1200" dirty="0" smtClean="0"/>
          </a:p>
          <a:p>
            <a:pPr algn="just"/>
            <a:endParaRPr lang="el-GR" sz="1200" dirty="0" smtClean="0"/>
          </a:p>
          <a:p>
            <a:pPr algn="just"/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physiology.med.uoa.gr/fileadmin/physiology.med.uoa.gr/uploads/Parousiaseis/Antoniou/1.pdf</a:t>
            </a:r>
            <a:endParaRPr lang="el-GR" sz="1200" dirty="0" smtClean="0"/>
          </a:p>
          <a:p>
            <a:pPr algn="just"/>
            <a:endParaRPr lang="el-GR" dirty="0" smtClean="0"/>
          </a:p>
          <a:p>
            <a:pPr algn="just"/>
            <a:r>
              <a:rPr lang="el-GR" b="1" u="sng" dirty="0" smtClean="0"/>
              <a:t>ΕΙΚΟΝΕΣ</a:t>
            </a:r>
          </a:p>
          <a:p>
            <a:pPr algn="just"/>
            <a:r>
              <a:rPr lang="en-US" sz="1200" dirty="0">
                <a:hlinkClick r:id="rId4"/>
              </a:rPr>
              <a:t>https://</a:t>
            </a:r>
            <a:r>
              <a:rPr lang="en-US" sz="1200" dirty="0" smtClean="0">
                <a:hlinkClick r:id="rId4"/>
              </a:rPr>
              <a:t>player.slideplayer.gr/16/4870046/data/images/img1.jpg</a:t>
            </a:r>
            <a:endParaRPr lang="el-GR" sz="1200" dirty="0" smtClean="0"/>
          </a:p>
          <a:p>
            <a:pPr algn="just"/>
            <a:endParaRPr lang="el-GR" sz="1200" dirty="0"/>
          </a:p>
          <a:p>
            <a:pPr algn="just"/>
            <a:r>
              <a:rPr lang="en-US" sz="1200" dirty="0">
                <a:hlinkClick r:id="rId5"/>
              </a:rPr>
              <a:t>https://</a:t>
            </a:r>
            <a:r>
              <a:rPr lang="en-US" sz="1200" dirty="0" smtClean="0">
                <a:hlinkClick r:id="rId5"/>
              </a:rPr>
              <a:t>player.slideplayer.gr/11/3095276/data/images/img11.jpg</a:t>
            </a:r>
            <a:endParaRPr lang="el-GR" sz="1200" dirty="0" smtClean="0"/>
          </a:p>
          <a:p>
            <a:pPr algn="just"/>
            <a:endParaRPr lang="el-GR" sz="1200" dirty="0"/>
          </a:p>
          <a:p>
            <a:pPr algn="just"/>
            <a:r>
              <a:rPr lang="el-GR" sz="1200" u="sng" dirty="0">
                <a:hlinkClick r:id="rId6"/>
              </a:rPr>
              <a:t>https://www.researchgate.net/publication/348644834/figure/fig3/AS:985826624303105@1612050791904/Schematic-representation-of-epidermis-layer-of-human-skin.png</a:t>
            </a:r>
            <a:endParaRPr lang="el-GR" sz="1200" u="sng" dirty="0"/>
          </a:p>
          <a:p>
            <a:pPr algn="just"/>
            <a:endParaRPr lang="el-GR" dirty="0"/>
          </a:p>
          <a:p>
            <a:pPr algn="just"/>
            <a:r>
              <a:rPr lang="en-US" sz="1200" dirty="0" smtClean="0">
                <a:hlinkClick r:id="rId7"/>
              </a:rPr>
              <a:t>https</a:t>
            </a:r>
            <a:r>
              <a:rPr lang="en-US" sz="1200" dirty="0">
                <a:hlinkClick r:id="rId7"/>
              </a:rPr>
              <a:t>://</a:t>
            </a:r>
            <a:r>
              <a:rPr lang="en-US" sz="1200" dirty="0" smtClean="0">
                <a:hlinkClick r:id="rId7"/>
              </a:rPr>
              <a:t>www.istockphoto.com/it/vettoriale/cella-nellepidermide-gm535022805-56902724</a:t>
            </a:r>
            <a:endParaRPr lang="el-GR" sz="1200" dirty="0" smtClean="0"/>
          </a:p>
          <a:p>
            <a:pPr algn="just"/>
            <a:endParaRPr lang="el-GR" dirty="0"/>
          </a:p>
          <a:p>
            <a:pPr algn="just"/>
            <a:endParaRPr lang="el-GR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115616" y="1124744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u="sng" dirty="0" smtClean="0"/>
              <a:t>ΠΗΓΕΣ</a:t>
            </a:r>
            <a:endParaRPr lang="el-GR" b="1" u="sng" dirty="0"/>
          </a:p>
        </p:txBody>
      </p:sp>
    </p:spTree>
    <p:extLst>
      <p:ext uri="{BB962C8B-B14F-4D97-AF65-F5344CB8AC3E}">
        <p14:creationId xmlns:p14="http://schemas.microsoft.com/office/powerpoint/2010/main" val="54805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Εξώφυλλο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224</Words>
  <Application>Microsoft Office PowerPoint</Application>
  <PresentationFormat>Προβολή στην οθόνη (4:3)</PresentationFormat>
  <Paragraphs>66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Η επιδερμίδα</vt:lpstr>
      <vt:lpstr>Οι στιβάδες της επιδερμίδας είναι:</vt:lpstr>
      <vt:lpstr>Η επιδερμίδα αποτελείται:</vt:lpstr>
      <vt:lpstr>Η επιδερμίδα:    Στερείται αγγείων  Η θρέψη των κυττάρων της επιδερμίδας γίνεται μέσω των τριχοειδών αγγείων του χορίου δια μέσου της βασικής μεμβράνης.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επιδερμίδα</dc:title>
  <dc:creator>Μαριτίνα Μαγουλάκη</dc:creator>
  <cp:lastModifiedBy>magoulakimaritina4@gmail.com</cp:lastModifiedBy>
  <cp:revision>10</cp:revision>
  <dcterms:created xsi:type="dcterms:W3CDTF">2022-09-19T12:32:23Z</dcterms:created>
  <dcterms:modified xsi:type="dcterms:W3CDTF">2022-09-20T11:47:39Z</dcterms:modified>
</cp:coreProperties>
</file>