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63" r:id="rId2"/>
    <p:sldId id="256" r:id="rId3"/>
    <p:sldId id="281" r:id="rId4"/>
    <p:sldId id="267" r:id="rId5"/>
    <p:sldId id="264" r:id="rId6"/>
    <p:sldId id="282" r:id="rId7"/>
    <p:sldId id="262" r:id="rId8"/>
    <p:sldId id="268" r:id="rId9"/>
    <p:sldId id="269" r:id="rId10"/>
    <p:sldId id="257" r:id="rId11"/>
    <p:sldId id="278" r:id="rId12"/>
    <p:sldId id="283" r:id="rId13"/>
    <p:sldId id="271" r:id="rId14"/>
    <p:sldId id="272" r:id="rId15"/>
    <p:sldId id="273" r:id="rId16"/>
    <p:sldId id="275" r:id="rId17"/>
    <p:sldId id="277" r:id="rId18"/>
    <p:sldId id="274" r:id="rId19"/>
    <p:sldId id="276" r:id="rId20"/>
    <p:sldId id="279" r:id="rId21"/>
    <p:sldId id="258" r:id="rId22"/>
  </p:sldIdLst>
  <p:sldSz cx="9144000" cy="6858000" type="screen4x3"/>
  <p:notesSz cx="6875463" cy="100028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FF33CC"/>
    <a:srgbClr val="A5002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A4103-3958-49CF-9A22-42BAA7A575C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D407019-F965-477C-AF7F-CA35E420F2DE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ΕξΑΕ</a:t>
          </a:r>
          <a:endParaRPr lang="el-G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FD74B-FBD8-4762-87CF-C0FDB8E8DDF3}" type="parTrans" cxnId="{54355274-A9EB-4CE6-892E-C0F2AF50EDD1}">
      <dgm:prSet/>
      <dgm:spPr/>
      <dgm:t>
        <a:bodyPr/>
        <a:lstStyle/>
        <a:p>
          <a:endParaRPr lang="el-GR" sz="2000"/>
        </a:p>
      </dgm:t>
    </dgm:pt>
    <dgm:pt modelId="{F8D6A1ED-A62A-4093-A2F7-13C7FBAFAC38}" type="sibTrans" cxnId="{54355274-A9EB-4CE6-892E-C0F2AF50EDD1}">
      <dgm:prSet/>
      <dgm:spPr/>
      <dgm:t>
        <a:bodyPr/>
        <a:lstStyle/>
        <a:p>
          <a:endParaRPr lang="el-GR" sz="2000"/>
        </a:p>
      </dgm:t>
    </dgm:pt>
    <dgm:pt modelId="{0B5756B5-4033-4AF4-B086-381CEFD2CB85}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/>
            <a:t>6. Εκπόνηση εργασιών, πρόσβαση σε πηγές</a:t>
          </a:r>
        </a:p>
      </dgm:t>
    </dgm:pt>
    <dgm:pt modelId="{032F3181-1E0D-46F8-BE8F-3B7B413C4517}" type="parTrans" cxnId="{3460EF00-8AB8-4532-BDD6-E4483679FE5F}">
      <dgm:prSet/>
      <dgm:spPr/>
      <dgm:t>
        <a:bodyPr/>
        <a:lstStyle/>
        <a:p>
          <a:endParaRPr lang="el-GR" sz="2000"/>
        </a:p>
      </dgm:t>
    </dgm:pt>
    <dgm:pt modelId="{3E3BFB63-2480-4C06-AEC7-F28B5E9E8303}" type="sibTrans" cxnId="{3460EF00-8AB8-4532-BDD6-E4483679FE5F}">
      <dgm:prSet/>
      <dgm:spPr/>
      <dgm:t>
        <a:bodyPr/>
        <a:lstStyle/>
        <a:p>
          <a:endParaRPr lang="el-GR" sz="2000"/>
        </a:p>
      </dgm:t>
    </dgm:pt>
    <dgm:pt modelId="{4D752C8B-5956-4AC0-8FAB-15F2C6B8D1D6}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/>
            <a:t>7. Σύγχρονη – Ασύγχρονη Συν-εργασία σε ομάδες</a:t>
          </a:r>
        </a:p>
      </dgm:t>
    </dgm:pt>
    <dgm:pt modelId="{6A384682-34B3-42B8-90BA-8CAA15E4027F}" type="parTrans" cxnId="{2A423C70-7A2C-434C-BAC2-C28EBAC1ED1E}">
      <dgm:prSet/>
      <dgm:spPr/>
      <dgm:t>
        <a:bodyPr/>
        <a:lstStyle/>
        <a:p>
          <a:endParaRPr lang="el-GR" sz="2000"/>
        </a:p>
      </dgm:t>
    </dgm:pt>
    <dgm:pt modelId="{557350A7-74D2-49C4-81D8-A35723525540}" type="sibTrans" cxnId="{2A423C70-7A2C-434C-BAC2-C28EBAC1ED1E}">
      <dgm:prSet/>
      <dgm:spPr/>
      <dgm:t>
        <a:bodyPr/>
        <a:lstStyle/>
        <a:p>
          <a:endParaRPr lang="el-GR" sz="2000"/>
        </a:p>
      </dgm:t>
    </dgm:pt>
    <dgm:pt modelId="{5D728582-90BC-4E58-BAF0-1F393D1E00D0}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/>
            <a:t>5. </a:t>
          </a:r>
          <a:r>
            <a:rPr lang="el-GR" sz="1800" dirty="0" err="1"/>
            <a:t>Τηλε</a:t>
          </a:r>
          <a:r>
            <a:rPr lang="el-GR" sz="1800" dirty="0"/>
            <a:t>-</a:t>
          </a:r>
          <a:br>
            <a:rPr lang="en-US" sz="1800" dirty="0"/>
          </a:br>
          <a:r>
            <a:rPr lang="el-GR" sz="1800" dirty="0"/>
            <a:t>συναντήσεις ολομέλειας: </a:t>
          </a:r>
          <a:br>
            <a:rPr lang="el-GR" sz="1800" dirty="0"/>
          </a:br>
          <a:r>
            <a:rPr lang="en-US" sz="1800" dirty="0"/>
            <a:t>Live Streaming</a:t>
          </a:r>
          <a:endParaRPr lang="el-GR" sz="1800" dirty="0"/>
        </a:p>
      </dgm:t>
    </dgm:pt>
    <dgm:pt modelId="{66DEC389-5556-47A0-AD79-09110F10B83A}" type="parTrans" cxnId="{AF09CD95-9D41-4975-B937-F80277ABB294}">
      <dgm:prSet/>
      <dgm:spPr/>
      <dgm:t>
        <a:bodyPr/>
        <a:lstStyle/>
        <a:p>
          <a:endParaRPr lang="el-GR" sz="2000"/>
        </a:p>
      </dgm:t>
    </dgm:pt>
    <dgm:pt modelId="{D59A2722-D9CE-42DA-B9D5-22F51C2136A3}" type="sibTrans" cxnId="{AF09CD95-9D41-4975-B937-F80277ABB294}">
      <dgm:prSet/>
      <dgm:spPr/>
      <dgm:t>
        <a:bodyPr/>
        <a:lstStyle/>
        <a:p>
          <a:endParaRPr lang="el-GR" sz="2000"/>
        </a:p>
      </dgm:t>
    </dgm:pt>
    <dgm:pt modelId="{FA22973F-ED05-493F-819B-A7BFB751CBA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/>
            <a:t>4. Επικοινωνία με τον καθηγητή, σύμβουλο</a:t>
          </a:r>
        </a:p>
      </dgm:t>
    </dgm:pt>
    <dgm:pt modelId="{3CF7B767-424F-4AF9-A916-F8E306F4B3BC}" type="parTrans" cxnId="{B93149B4-92E6-4BF4-B542-9C1EB50DEB3F}">
      <dgm:prSet/>
      <dgm:spPr/>
      <dgm:t>
        <a:bodyPr/>
        <a:lstStyle/>
        <a:p>
          <a:endParaRPr lang="el-GR" sz="2000"/>
        </a:p>
      </dgm:t>
    </dgm:pt>
    <dgm:pt modelId="{5B62AA06-8A72-42E2-8B45-3D1F2A144D11}" type="sibTrans" cxnId="{B93149B4-92E6-4BF4-B542-9C1EB50DEB3F}">
      <dgm:prSet/>
      <dgm:spPr/>
      <dgm:t>
        <a:bodyPr/>
        <a:lstStyle/>
        <a:p>
          <a:endParaRPr lang="el-GR" sz="2000"/>
        </a:p>
      </dgm:t>
    </dgm:pt>
    <dgm:pt modelId="{2C4940C4-F8F4-4B17-8DD4-978287064F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l-GR" sz="1800" dirty="0"/>
            <a:t>9. Τελετή απονομής τίτλου σπουδών</a:t>
          </a:r>
          <a:br>
            <a:rPr lang="el-GR" sz="1800" dirty="0"/>
          </a:br>
          <a:r>
            <a:rPr lang="el-GR" sz="1800" dirty="0"/>
            <a:t>Ταξίδι !!! </a:t>
          </a:r>
          <a:r>
            <a:rPr lang="el-GR" sz="1800" dirty="0">
              <a:sym typeface="Wingdings" panose="05000000000000000000" pitchFamily="2" charset="2"/>
            </a:rPr>
            <a:t></a:t>
          </a:r>
          <a:endParaRPr lang="el-GR" sz="1800" dirty="0"/>
        </a:p>
      </dgm:t>
    </dgm:pt>
    <dgm:pt modelId="{97D82939-70AE-490C-9A68-285BC7AB1D7C}" type="parTrans" cxnId="{7DDA680D-F1B2-499E-A035-84E81D92D7BD}">
      <dgm:prSet/>
      <dgm:spPr/>
      <dgm:t>
        <a:bodyPr/>
        <a:lstStyle/>
        <a:p>
          <a:endParaRPr lang="el-GR" sz="2000"/>
        </a:p>
      </dgm:t>
    </dgm:pt>
    <dgm:pt modelId="{66E21276-C549-4195-9A17-202130427DFB}" type="sibTrans" cxnId="{7DDA680D-F1B2-499E-A035-84E81D92D7BD}">
      <dgm:prSet/>
      <dgm:spPr/>
      <dgm:t>
        <a:bodyPr/>
        <a:lstStyle/>
        <a:p>
          <a:endParaRPr lang="el-GR" sz="2000"/>
        </a:p>
      </dgm:t>
    </dgm:pt>
    <dgm:pt modelId="{8DD94238-D78D-434E-9445-668D90972633}">
      <dgm:prSet phldrT="[Κείμενο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/>
            <a:t>8. Ασύγχρονη εκπαίδευση  (οργάνωση &amp; υλικό μέσω πλατφόρμας)</a:t>
          </a:r>
        </a:p>
      </dgm:t>
    </dgm:pt>
    <dgm:pt modelId="{C0B92DB8-ADFC-4C4B-BE05-21B8159A8186}" type="sibTrans" cxnId="{459E85EA-D735-4D58-8E6C-6378800B9536}">
      <dgm:prSet/>
      <dgm:spPr/>
      <dgm:t>
        <a:bodyPr/>
        <a:lstStyle/>
        <a:p>
          <a:endParaRPr lang="el-GR" sz="2000"/>
        </a:p>
      </dgm:t>
    </dgm:pt>
    <dgm:pt modelId="{80A107BC-E4F1-4372-A247-DC970CC3C13E}" type="parTrans" cxnId="{459E85EA-D735-4D58-8E6C-6378800B9536}">
      <dgm:prSet/>
      <dgm:spPr/>
      <dgm:t>
        <a:bodyPr/>
        <a:lstStyle/>
        <a:p>
          <a:endParaRPr lang="el-GR" sz="2000"/>
        </a:p>
      </dgm:t>
    </dgm:pt>
    <dgm:pt modelId="{3BC04735-CA16-4544-8173-3AC9C801ECC6}" type="pres">
      <dgm:prSet presAssocID="{209A4103-3958-49CF-9A22-42BAA7A575C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CA485E-394C-4A69-A34E-8E04E9D7D729}" type="pres">
      <dgm:prSet presAssocID="{1D407019-F965-477C-AF7F-CA35E420F2DE}" presName="centerShape" presStyleLbl="node0" presStyleIdx="0" presStyleCnt="1" custScaleX="107085" custScaleY="106064"/>
      <dgm:spPr/>
    </dgm:pt>
    <dgm:pt modelId="{90419FD0-C652-4651-B60A-385513EBDBA1}" type="pres">
      <dgm:prSet presAssocID="{0B5756B5-4033-4AF4-B086-381CEFD2CB85}" presName="node" presStyleLbl="node1" presStyleIdx="0" presStyleCnt="6" custScaleX="147362" custScaleY="143297">
        <dgm:presLayoutVars>
          <dgm:bulletEnabled val="1"/>
        </dgm:presLayoutVars>
      </dgm:prSet>
      <dgm:spPr/>
    </dgm:pt>
    <dgm:pt modelId="{BE66ECA7-2BCC-47C4-BD79-B6E5D08287E1}" type="pres">
      <dgm:prSet presAssocID="{0B5756B5-4033-4AF4-B086-381CEFD2CB85}" presName="dummy" presStyleCnt="0"/>
      <dgm:spPr/>
    </dgm:pt>
    <dgm:pt modelId="{ECD3269E-4F98-4A52-AB60-36F42BE01917}" type="pres">
      <dgm:prSet presAssocID="{3E3BFB63-2480-4C06-AEC7-F28B5E9E8303}" presName="sibTrans" presStyleLbl="sibTrans2D1" presStyleIdx="0" presStyleCnt="6"/>
      <dgm:spPr/>
    </dgm:pt>
    <dgm:pt modelId="{30A7A0ED-0BEF-4878-B610-0A2C724AC221}" type="pres">
      <dgm:prSet presAssocID="{4D752C8B-5956-4AC0-8FAB-15F2C6B8D1D6}" presName="node" presStyleLbl="node1" presStyleIdx="1" presStyleCnt="6" custScaleX="147362" custScaleY="143297">
        <dgm:presLayoutVars>
          <dgm:bulletEnabled val="1"/>
        </dgm:presLayoutVars>
      </dgm:prSet>
      <dgm:spPr/>
    </dgm:pt>
    <dgm:pt modelId="{B73E2B54-FA9A-4A87-8417-0534D9F74676}" type="pres">
      <dgm:prSet presAssocID="{4D752C8B-5956-4AC0-8FAB-15F2C6B8D1D6}" presName="dummy" presStyleCnt="0"/>
      <dgm:spPr/>
    </dgm:pt>
    <dgm:pt modelId="{FD665EF3-694D-4789-8EF7-639260EB30A7}" type="pres">
      <dgm:prSet presAssocID="{557350A7-74D2-49C4-81D8-A35723525540}" presName="sibTrans" presStyleLbl="sibTrans2D1" presStyleIdx="1" presStyleCnt="6"/>
      <dgm:spPr/>
    </dgm:pt>
    <dgm:pt modelId="{E6A302F9-D185-4A72-97AA-3B5AC2683833}" type="pres">
      <dgm:prSet presAssocID="{8DD94238-D78D-434E-9445-668D90972633}" presName="node" presStyleLbl="node1" presStyleIdx="2" presStyleCnt="6" custScaleX="147362" custScaleY="143297">
        <dgm:presLayoutVars>
          <dgm:bulletEnabled val="1"/>
        </dgm:presLayoutVars>
      </dgm:prSet>
      <dgm:spPr/>
    </dgm:pt>
    <dgm:pt modelId="{243840DA-8897-44EA-B271-EAF3CA40F0B9}" type="pres">
      <dgm:prSet presAssocID="{8DD94238-D78D-434E-9445-668D90972633}" presName="dummy" presStyleCnt="0"/>
      <dgm:spPr/>
    </dgm:pt>
    <dgm:pt modelId="{32C6AA56-47BE-4276-BCF7-7ECC39537959}" type="pres">
      <dgm:prSet presAssocID="{C0B92DB8-ADFC-4C4B-BE05-21B8159A8186}" presName="sibTrans" presStyleLbl="sibTrans2D1" presStyleIdx="2" presStyleCnt="6"/>
      <dgm:spPr/>
    </dgm:pt>
    <dgm:pt modelId="{2D2BCCB0-9492-4968-BF97-FAF911AB704B}" type="pres">
      <dgm:prSet presAssocID="{2C4940C4-F8F4-4B17-8DD4-978287064F0B}" presName="node" presStyleLbl="node1" presStyleIdx="3" presStyleCnt="6" custScaleX="147362" custScaleY="143297">
        <dgm:presLayoutVars>
          <dgm:bulletEnabled val="1"/>
        </dgm:presLayoutVars>
      </dgm:prSet>
      <dgm:spPr/>
    </dgm:pt>
    <dgm:pt modelId="{5A46494A-3C1D-4E4E-9617-07DAA5DA930D}" type="pres">
      <dgm:prSet presAssocID="{2C4940C4-F8F4-4B17-8DD4-978287064F0B}" presName="dummy" presStyleCnt="0"/>
      <dgm:spPr/>
    </dgm:pt>
    <dgm:pt modelId="{36C5C437-07B5-44BD-97D6-278A16E7A6B6}" type="pres">
      <dgm:prSet presAssocID="{66E21276-C549-4195-9A17-202130427DFB}" presName="sibTrans" presStyleLbl="sibTrans2D1" presStyleIdx="3" presStyleCnt="6"/>
      <dgm:spPr/>
    </dgm:pt>
    <dgm:pt modelId="{A71C5624-34FE-4686-8DD4-586E09528A9F}" type="pres">
      <dgm:prSet presAssocID="{FA22973F-ED05-493F-819B-A7BFB751CBAD}" presName="node" presStyleLbl="node1" presStyleIdx="4" presStyleCnt="6" custScaleX="147362" custScaleY="143297">
        <dgm:presLayoutVars>
          <dgm:bulletEnabled val="1"/>
        </dgm:presLayoutVars>
      </dgm:prSet>
      <dgm:spPr/>
    </dgm:pt>
    <dgm:pt modelId="{C2D546C2-5B42-4019-8EB7-AD7A55AFCD66}" type="pres">
      <dgm:prSet presAssocID="{FA22973F-ED05-493F-819B-A7BFB751CBAD}" presName="dummy" presStyleCnt="0"/>
      <dgm:spPr/>
    </dgm:pt>
    <dgm:pt modelId="{965301F9-4D88-4E40-AAAA-A1A511F01C76}" type="pres">
      <dgm:prSet presAssocID="{5B62AA06-8A72-42E2-8B45-3D1F2A144D11}" presName="sibTrans" presStyleLbl="sibTrans2D1" presStyleIdx="4" presStyleCnt="6"/>
      <dgm:spPr/>
    </dgm:pt>
    <dgm:pt modelId="{232E0CEA-B700-4E25-BCFA-752C2DDD1379}" type="pres">
      <dgm:prSet presAssocID="{5D728582-90BC-4E58-BAF0-1F393D1E00D0}" presName="node" presStyleLbl="node1" presStyleIdx="5" presStyleCnt="6" custScaleX="147362" custScaleY="143297">
        <dgm:presLayoutVars>
          <dgm:bulletEnabled val="1"/>
        </dgm:presLayoutVars>
      </dgm:prSet>
      <dgm:spPr/>
    </dgm:pt>
    <dgm:pt modelId="{2275ECC9-DD5A-4BA9-9F81-443221600C28}" type="pres">
      <dgm:prSet presAssocID="{5D728582-90BC-4E58-BAF0-1F393D1E00D0}" presName="dummy" presStyleCnt="0"/>
      <dgm:spPr/>
    </dgm:pt>
    <dgm:pt modelId="{58014406-D6D8-4980-96FC-1D03C826AC75}" type="pres">
      <dgm:prSet presAssocID="{D59A2722-D9CE-42DA-B9D5-22F51C2136A3}" presName="sibTrans" presStyleLbl="sibTrans2D1" presStyleIdx="5" presStyleCnt="6"/>
      <dgm:spPr/>
    </dgm:pt>
  </dgm:ptLst>
  <dgm:cxnLst>
    <dgm:cxn modelId="{3460EF00-8AB8-4532-BDD6-E4483679FE5F}" srcId="{1D407019-F965-477C-AF7F-CA35E420F2DE}" destId="{0B5756B5-4033-4AF4-B086-381CEFD2CB85}" srcOrd="0" destOrd="0" parTransId="{032F3181-1E0D-46F8-BE8F-3B7B413C4517}" sibTransId="{3E3BFB63-2480-4C06-AEC7-F28B5E9E8303}"/>
    <dgm:cxn modelId="{7DDA680D-F1B2-499E-A035-84E81D92D7BD}" srcId="{1D407019-F965-477C-AF7F-CA35E420F2DE}" destId="{2C4940C4-F8F4-4B17-8DD4-978287064F0B}" srcOrd="3" destOrd="0" parTransId="{97D82939-70AE-490C-9A68-285BC7AB1D7C}" sibTransId="{66E21276-C549-4195-9A17-202130427DFB}"/>
    <dgm:cxn modelId="{CCFE061E-AF5B-40A7-8303-DEAC5CC1397D}" type="presOf" srcId="{D59A2722-D9CE-42DA-B9D5-22F51C2136A3}" destId="{58014406-D6D8-4980-96FC-1D03C826AC75}" srcOrd="0" destOrd="0" presId="urn:microsoft.com/office/officeart/2005/8/layout/radial6"/>
    <dgm:cxn modelId="{1816F424-6D38-4DB3-8AD7-C03017E048F8}" type="presOf" srcId="{4D752C8B-5956-4AC0-8FAB-15F2C6B8D1D6}" destId="{30A7A0ED-0BEF-4878-B610-0A2C724AC221}" srcOrd="0" destOrd="0" presId="urn:microsoft.com/office/officeart/2005/8/layout/radial6"/>
    <dgm:cxn modelId="{A48DAE2E-572F-40CB-8E60-7FC19F00225A}" type="presOf" srcId="{1D407019-F965-477C-AF7F-CA35E420F2DE}" destId="{53CA485E-394C-4A69-A34E-8E04E9D7D729}" srcOrd="0" destOrd="0" presId="urn:microsoft.com/office/officeart/2005/8/layout/radial6"/>
    <dgm:cxn modelId="{C3707639-5061-4237-BD6E-958535E0DC11}" type="presOf" srcId="{5D728582-90BC-4E58-BAF0-1F393D1E00D0}" destId="{232E0CEA-B700-4E25-BCFA-752C2DDD1379}" srcOrd="0" destOrd="0" presId="urn:microsoft.com/office/officeart/2005/8/layout/radial6"/>
    <dgm:cxn modelId="{F5BF9242-2A89-4162-9B5F-5F7C6FB69552}" type="presOf" srcId="{C0B92DB8-ADFC-4C4B-BE05-21B8159A8186}" destId="{32C6AA56-47BE-4276-BCF7-7ECC39537959}" srcOrd="0" destOrd="0" presId="urn:microsoft.com/office/officeart/2005/8/layout/radial6"/>
    <dgm:cxn modelId="{2A423C70-7A2C-434C-BAC2-C28EBAC1ED1E}" srcId="{1D407019-F965-477C-AF7F-CA35E420F2DE}" destId="{4D752C8B-5956-4AC0-8FAB-15F2C6B8D1D6}" srcOrd="1" destOrd="0" parTransId="{6A384682-34B3-42B8-90BA-8CAA15E4027F}" sibTransId="{557350A7-74D2-49C4-81D8-A35723525540}"/>
    <dgm:cxn modelId="{54355274-A9EB-4CE6-892E-C0F2AF50EDD1}" srcId="{209A4103-3958-49CF-9A22-42BAA7A575C7}" destId="{1D407019-F965-477C-AF7F-CA35E420F2DE}" srcOrd="0" destOrd="0" parTransId="{A2EFD74B-FBD8-4762-87CF-C0FDB8E8DDF3}" sibTransId="{F8D6A1ED-A62A-4093-A2F7-13C7FBAFAC38}"/>
    <dgm:cxn modelId="{3206E854-090B-415A-83AE-0E275D7B7D4E}" type="presOf" srcId="{8DD94238-D78D-434E-9445-668D90972633}" destId="{E6A302F9-D185-4A72-97AA-3B5AC2683833}" srcOrd="0" destOrd="0" presId="urn:microsoft.com/office/officeart/2005/8/layout/radial6"/>
    <dgm:cxn modelId="{3D19EC75-2A96-4B71-B292-A42BD51B31E4}" type="presOf" srcId="{5B62AA06-8A72-42E2-8B45-3D1F2A144D11}" destId="{965301F9-4D88-4E40-AAAA-A1A511F01C76}" srcOrd="0" destOrd="0" presId="urn:microsoft.com/office/officeart/2005/8/layout/radial6"/>
    <dgm:cxn modelId="{4F64E887-6652-41CA-AEF9-CCB6B7BD9728}" type="presOf" srcId="{3E3BFB63-2480-4C06-AEC7-F28B5E9E8303}" destId="{ECD3269E-4F98-4A52-AB60-36F42BE01917}" srcOrd="0" destOrd="0" presId="urn:microsoft.com/office/officeart/2005/8/layout/radial6"/>
    <dgm:cxn modelId="{AF09CD95-9D41-4975-B937-F80277ABB294}" srcId="{1D407019-F965-477C-AF7F-CA35E420F2DE}" destId="{5D728582-90BC-4E58-BAF0-1F393D1E00D0}" srcOrd="5" destOrd="0" parTransId="{66DEC389-5556-47A0-AD79-09110F10B83A}" sibTransId="{D59A2722-D9CE-42DA-B9D5-22F51C2136A3}"/>
    <dgm:cxn modelId="{F5FF1FA7-165E-4A5C-9F82-0E049A3CE7C7}" type="presOf" srcId="{2C4940C4-F8F4-4B17-8DD4-978287064F0B}" destId="{2D2BCCB0-9492-4968-BF97-FAF911AB704B}" srcOrd="0" destOrd="0" presId="urn:microsoft.com/office/officeart/2005/8/layout/radial6"/>
    <dgm:cxn modelId="{B93149B4-92E6-4BF4-B542-9C1EB50DEB3F}" srcId="{1D407019-F965-477C-AF7F-CA35E420F2DE}" destId="{FA22973F-ED05-493F-819B-A7BFB751CBAD}" srcOrd="4" destOrd="0" parTransId="{3CF7B767-424F-4AF9-A916-F8E306F4B3BC}" sibTransId="{5B62AA06-8A72-42E2-8B45-3D1F2A144D11}"/>
    <dgm:cxn modelId="{D96EFBB4-F1C5-4407-A296-490CBF3B4F99}" type="presOf" srcId="{557350A7-74D2-49C4-81D8-A35723525540}" destId="{FD665EF3-694D-4789-8EF7-639260EB30A7}" srcOrd="0" destOrd="0" presId="urn:microsoft.com/office/officeart/2005/8/layout/radial6"/>
    <dgm:cxn modelId="{1F332ACA-AD8D-406B-A817-A0C9BD09A82B}" type="presOf" srcId="{0B5756B5-4033-4AF4-B086-381CEFD2CB85}" destId="{90419FD0-C652-4651-B60A-385513EBDBA1}" srcOrd="0" destOrd="0" presId="urn:microsoft.com/office/officeart/2005/8/layout/radial6"/>
    <dgm:cxn modelId="{9783F4D2-009F-49B4-9C61-9A73C4F9FDE5}" type="presOf" srcId="{209A4103-3958-49CF-9A22-42BAA7A575C7}" destId="{3BC04735-CA16-4544-8173-3AC9C801ECC6}" srcOrd="0" destOrd="0" presId="urn:microsoft.com/office/officeart/2005/8/layout/radial6"/>
    <dgm:cxn modelId="{459E85EA-D735-4D58-8E6C-6378800B9536}" srcId="{1D407019-F965-477C-AF7F-CA35E420F2DE}" destId="{8DD94238-D78D-434E-9445-668D90972633}" srcOrd="2" destOrd="0" parTransId="{80A107BC-E4F1-4372-A247-DC970CC3C13E}" sibTransId="{C0B92DB8-ADFC-4C4B-BE05-21B8159A8186}"/>
    <dgm:cxn modelId="{810282FB-5E37-4797-B269-1D6AF7E53069}" type="presOf" srcId="{66E21276-C549-4195-9A17-202130427DFB}" destId="{36C5C437-07B5-44BD-97D6-278A16E7A6B6}" srcOrd="0" destOrd="0" presId="urn:microsoft.com/office/officeart/2005/8/layout/radial6"/>
    <dgm:cxn modelId="{ECD369FD-9B77-4F47-9272-C9E2122BB92B}" type="presOf" srcId="{FA22973F-ED05-493F-819B-A7BFB751CBAD}" destId="{A71C5624-34FE-4686-8DD4-586E09528A9F}" srcOrd="0" destOrd="0" presId="urn:microsoft.com/office/officeart/2005/8/layout/radial6"/>
    <dgm:cxn modelId="{1B268EC7-1160-4F83-B958-995D3EBF456F}" type="presParOf" srcId="{3BC04735-CA16-4544-8173-3AC9C801ECC6}" destId="{53CA485E-394C-4A69-A34E-8E04E9D7D729}" srcOrd="0" destOrd="0" presId="urn:microsoft.com/office/officeart/2005/8/layout/radial6"/>
    <dgm:cxn modelId="{201F4B73-7AFF-47C9-880C-75AB2B211DD1}" type="presParOf" srcId="{3BC04735-CA16-4544-8173-3AC9C801ECC6}" destId="{90419FD0-C652-4651-B60A-385513EBDBA1}" srcOrd="1" destOrd="0" presId="urn:microsoft.com/office/officeart/2005/8/layout/radial6"/>
    <dgm:cxn modelId="{F6D2FB2D-14C4-441A-A329-073E98CC3A2A}" type="presParOf" srcId="{3BC04735-CA16-4544-8173-3AC9C801ECC6}" destId="{BE66ECA7-2BCC-47C4-BD79-B6E5D08287E1}" srcOrd="2" destOrd="0" presId="urn:microsoft.com/office/officeart/2005/8/layout/radial6"/>
    <dgm:cxn modelId="{8B17DFB5-F413-468D-AD8C-536445BD7E82}" type="presParOf" srcId="{3BC04735-CA16-4544-8173-3AC9C801ECC6}" destId="{ECD3269E-4F98-4A52-AB60-36F42BE01917}" srcOrd="3" destOrd="0" presId="urn:microsoft.com/office/officeart/2005/8/layout/radial6"/>
    <dgm:cxn modelId="{8909B64C-4857-4831-97F4-7057C129AA7B}" type="presParOf" srcId="{3BC04735-CA16-4544-8173-3AC9C801ECC6}" destId="{30A7A0ED-0BEF-4878-B610-0A2C724AC221}" srcOrd="4" destOrd="0" presId="urn:microsoft.com/office/officeart/2005/8/layout/radial6"/>
    <dgm:cxn modelId="{D651BC3B-CC09-4504-8B79-CED4B9871AAB}" type="presParOf" srcId="{3BC04735-CA16-4544-8173-3AC9C801ECC6}" destId="{B73E2B54-FA9A-4A87-8417-0534D9F74676}" srcOrd="5" destOrd="0" presId="urn:microsoft.com/office/officeart/2005/8/layout/radial6"/>
    <dgm:cxn modelId="{32362D32-E5F3-46D8-858F-E300ECF6B489}" type="presParOf" srcId="{3BC04735-CA16-4544-8173-3AC9C801ECC6}" destId="{FD665EF3-694D-4789-8EF7-639260EB30A7}" srcOrd="6" destOrd="0" presId="urn:microsoft.com/office/officeart/2005/8/layout/radial6"/>
    <dgm:cxn modelId="{5FEFF5FE-9BEE-4432-85F1-3E23DD610683}" type="presParOf" srcId="{3BC04735-CA16-4544-8173-3AC9C801ECC6}" destId="{E6A302F9-D185-4A72-97AA-3B5AC2683833}" srcOrd="7" destOrd="0" presId="urn:microsoft.com/office/officeart/2005/8/layout/radial6"/>
    <dgm:cxn modelId="{50368A50-E938-48C1-88EB-C01C2FDB07FE}" type="presParOf" srcId="{3BC04735-CA16-4544-8173-3AC9C801ECC6}" destId="{243840DA-8897-44EA-B271-EAF3CA40F0B9}" srcOrd="8" destOrd="0" presId="urn:microsoft.com/office/officeart/2005/8/layout/radial6"/>
    <dgm:cxn modelId="{4F7CE916-EAB5-46EF-8EFF-DC20E76A2917}" type="presParOf" srcId="{3BC04735-CA16-4544-8173-3AC9C801ECC6}" destId="{32C6AA56-47BE-4276-BCF7-7ECC39537959}" srcOrd="9" destOrd="0" presId="urn:microsoft.com/office/officeart/2005/8/layout/radial6"/>
    <dgm:cxn modelId="{32034C07-2600-4F47-8083-D317B00E0D02}" type="presParOf" srcId="{3BC04735-CA16-4544-8173-3AC9C801ECC6}" destId="{2D2BCCB0-9492-4968-BF97-FAF911AB704B}" srcOrd="10" destOrd="0" presId="urn:microsoft.com/office/officeart/2005/8/layout/radial6"/>
    <dgm:cxn modelId="{5EBEE4EE-8323-437B-8A32-F56A12217213}" type="presParOf" srcId="{3BC04735-CA16-4544-8173-3AC9C801ECC6}" destId="{5A46494A-3C1D-4E4E-9617-07DAA5DA930D}" srcOrd="11" destOrd="0" presId="urn:microsoft.com/office/officeart/2005/8/layout/radial6"/>
    <dgm:cxn modelId="{82F18878-5309-43F5-82B0-95EA2800148F}" type="presParOf" srcId="{3BC04735-CA16-4544-8173-3AC9C801ECC6}" destId="{36C5C437-07B5-44BD-97D6-278A16E7A6B6}" srcOrd="12" destOrd="0" presId="urn:microsoft.com/office/officeart/2005/8/layout/radial6"/>
    <dgm:cxn modelId="{F8D535F0-6BC5-47C6-9638-97D0B7EF8DD0}" type="presParOf" srcId="{3BC04735-CA16-4544-8173-3AC9C801ECC6}" destId="{A71C5624-34FE-4686-8DD4-586E09528A9F}" srcOrd="13" destOrd="0" presId="urn:microsoft.com/office/officeart/2005/8/layout/radial6"/>
    <dgm:cxn modelId="{AEB004E5-A56F-4788-917E-51022E93B01E}" type="presParOf" srcId="{3BC04735-CA16-4544-8173-3AC9C801ECC6}" destId="{C2D546C2-5B42-4019-8EB7-AD7A55AFCD66}" srcOrd="14" destOrd="0" presId="urn:microsoft.com/office/officeart/2005/8/layout/radial6"/>
    <dgm:cxn modelId="{2CB4F653-8FA7-47C4-955A-5249FDA5C6F2}" type="presParOf" srcId="{3BC04735-CA16-4544-8173-3AC9C801ECC6}" destId="{965301F9-4D88-4E40-AAAA-A1A511F01C76}" srcOrd="15" destOrd="0" presId="urn:microsoft.com/office/officeart/2005/8/layout/radial6"/>
    <dgm:cxn modelId="{831B9FE5-1604-489D-A1FD-3AF84A8AB57C}" type="presParOf" srcId="{3BC04735-CA16-4544-8173-3AC9C801ECC6}" destId="{232E0CEA-B700-4E25-BCFA-752C2DDD1379}" srcOrd="16" destOrd="0" presId="urn:microsoft.com/office/officeart/2005/8/layout/radial6"/>
    <dgm:cxn modelId="{2586C767-4ACE-4600-9865-68AC388538DA}" type="presParOf" srcId="{3BC04735-CA16-4544-8173-3AC9C801ECC6}" destId="{2275ECC9-DD5A-4BA9-9F81-443221600C28}" srcOrd="17" destOrd="0" presId="urn:microsoft.com/office/officeart/2005/8/layout/radial6"/>
    <dgm:cxn modelId="{36B02E59-242E-422C-85D7-88E7D9C98F52}" type="presParOf" srcId="{3BC04735-CA16-4544-8173-3AC9C801ECC6}" destId="{58014406-D6D8-4980-96FC-1D03C826AC7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14406-D6D8-4980-96FC-1D03C826AC75}">
      <dsp:nvSpPr>
        <dsp:cNvPr id="0" name=""/>
        <dsp:cNvSpPr/>
      </dsp:nvSpPr>
      <dsp:spPr>
        <a:xfrm>
          <a:off x="1012812" y="755476"/>
          <a:ext cx="5175175" cy="5175175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301F9-4D88-4E40-AAAA-A1A511F01C76}">
      <dsp:nvSpPr>
        <dsp:cNvPr id="0" name=""/>
        <dsp:cNvSpPr/>
      </dsp:nvSpPr>
      <dsp:spPr>
        <a:xfrm>
          <a:off x="1012812" y="755476"/>
          <a:ext cx="5175175" cy="5175175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5C437-07B5-44BD-97D6-278A16E7A6B6}">
      <dsp:nvSpPr>
        <dsp:cNvPr id="0" name=""/>
        <dsp:cNvSpPr/>
      </dsp:nvSpPr>
      <dsp:spPr>
        <a:xfrm>
          <a:off x="1012812" y="755476"/>
          <a:ext cx="5175175" cy="5175175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6AA56-47BE-4276-BCF7-7ECC39537959}">
      <dsp:nvSpPr>
        <dsp:cNvPr id="0" name=""/>
        <dsp:cNvSpPr/>
      </dsp:nvSpPr>
      <dsp:spPr>
        <a:xfrm>
          <a:off x="1012812" y="755476"/>
          <a:ext cx="5175175" cy="5175175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65EF3-694D-4789-8EF7-639260EB30A7}">
      <dsp:nvSpPr>
        <dsp:cNvPr id="0" name=""/>
        <dsp:cNvSpPr/>
      </dsp:nvSpPr>
      <dsp:spPr>
        <a:xfrm>
          <a:off x="1012812" y="755476"/>
          <a:ext cx="5175175" cy="5175175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3269E-4F98-4A52-AB60-36F42BE01917}">
      <dsp:nvSpPr>
        <dsp:cNvPr id="0" name=""/>
        <dsp:cNvSpPr/>
      </dsp:nvSpPr>
      <dsp:spPr>
        <a:xfrm>
          <a:off x="1012812" y="755476"/>
          <a:ext cx="5175175" cy="5175175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A485E-394C-4A69-A34E-8E04E9D7D729}">
      <dsp:nvSpPr>
        <dsp:cNvPr id="0" name=""/>
        <dsp:cNvSpPr/>
      </dsp:nvSpPr>
      <dsp:spPr>
        <a:xfrm>
          <a:off x="2357908" y="2112419"/>
          <a:ext cx="2484982" cy="2461289"/>
        </a:xfrm>
        <a:prstGeom prst="ellipse">
          <a:avLst/>
        </a:prstGeom>
        <a:gradFill rotWithShape="1">
          <a:gsLst>
            <a:gs pos="0">
              <a:schemeClr val="accent6">
                <a:shade val="70000"/>
                <a:satMod val="150000"/>
              </a:schemeClr>
            </a:gs>
            <a:gs pos="34000">
              <a:schemeClr val="accent6">
                <a:shade val="70000"/>
                <a:satMod val="140000"/>
              </a:schemeClr>
            </a:gs>
            <a:gs pos="70000">
              <a:schemeClr val="accent6">
                <a:tint val="100000"/>
                <a:shade val="90000"/>
                <a:satMod val="140000"/>
              </a:schemeClr>
            </a:gs>
            <a:gs pos="100000">
              <a:schemeClr val="accent6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shade val="30000"/>
              <a:satMod val="1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ΕξΑΕ</a:t>
          </a:r>
          <a:endParaRPr lang="el-G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1825" y="2472866"/>
        <a:ext cx="1757148" cy="1740395"/>
      </dsp:txXfrm>
    </dsp:sp>
    <dsp:sp modelId="{90419FD0-C652-4651-B60A-385513EBDBA1}">
      <dsp:nvSpPr>
        <dsp:cNvPr id="0" name=""/>
        <dsp:cNvSpPr/>
      </dsp:nvSpPr>
      <dsp:spPr>
        <a:xfrm>
          <a:off x="2403526" y="-349902"/>
          <a:ext cx="2393747" cy="232771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6. Εκπόνηση εργασιών, πρόσβαση σε πηγές</a:t>
          </a:r>
        </a:p>
      </dsp:txBody>
      <dsp:txXfrm>
        <a:off x="2754082" y="-9016"/>
        <a:ext cx="1692635" cy="1645943"/>
      </dsp:txXfrm>
    </dsp:sp>
    <dsp:sp modelId="{30A7A0ED-0BEF-4878-B610-0A2C724AC221}">
      <dsp:nvSpPr>
        <dsp:cNvPr id="0" name=""/>
        <dsp:cNvSpPr/>
      </dsp:nvSpPr>
      <dsp:spPr>
        <a:xfrm>
          <a:off x="4593799" y="914652"/>
          <a:ext cx="2393747" cy="232771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7. Σύγχρονη – Ασύγχρονη Συν-εργασία σε ομάδες</a:t>
          </a:r>
        </a:p>
      </dsp:txBody>
      <dsp:txXfrm>
        <a:off x="4944355" y="1255538"/>
        <a:ext cx="1692635" cy="1645943"/>
      </dsp:txXfrm>
    </dsp:sp>
    <dsp:sp modelId="{E6A302F9-D185-4A72-97AA-3B5AC2683833}">
      <dsp:nvSpPr>
        <dsp:cNvPr id="0" name=""/>
        <dsp:cNvSpPr/>
      </dsp:nvSpPr>
      <dsp:spPr>
        <a:xfrm>
          <a:off x="4593799" y="3443761"/>
          <a:ext cx="2393747" cy="232771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8. Ασύγχρονη εκπαίδευση  (οργάνωση &amp; υλικό μέσω πλατφόρμας)</a:t>
          </a:r>
        </a:p>
      </dsp:txBody>
      <dsp:txXfrm>
        <a:off x="4944355" y="3784647"/>
        <a:ext cx="1692635" cy="1645943"/>
      </dsp:txXfrm>
    </dsp:sp>
    <dsp:sp modelId="{2D2BCCB0-9492-4968-BF97-FAF911AB704B}">
      <dsp:nvSpPr>
        <dsp:cNvPr id="0" name=""/>
        <dsp:cNvSpPr/>
      </dsp:nvSpPr>
      <dsp:spPr>
        <a:xfrm>
          <a:off x="2403526" y="4708316"/>
          <a:ext cx="2393747" cy="2327715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9. Τελετή απονομής τίτλου σπουδών</a:t>
          </a:r>
          <a:br>
            <a:rPr lang="el-GR" sz="1800" kern="1200" dirty="0"/>
          </a:br>
          <a:r>
            <a:rPr lang="el-GR" sz="1800" kern="1200" dirty="0"/>
            <a:t>Ταξίδι !!! </a:t>
          </a:r>
          <a:r>
            <a:rPr lang="el-GR" sz="1800" kern="1200" dirty="0">
              <a:sym typeface="Wingdings" panose="05000000000000000000" pitchFamily="2" charset="2"/>
            </a:rPr>
            <a:t></a:t>
          </a:r>
          <a:endParaRPr lang="el-GR" sz="1800" kern="1200" dirty="0"/>
        </a:p>
      </dsp:txBody>
      <dsp:txXfrm>
        <a:off x="2754082" y="5049202"/>
        <a:ext cx="1692635" cy="1645943"/>
      </dsp:txXfrm>
    </dsp:sp>
    <dsp:sp modelId="{A71C5624-34FE-4686-8DD4-586E09528A9F}">
      <dsp:nvSpPr>
        <dsp:cNvPr id="0" name=""/>
        <dsp:cNvSpPr/>
      </dsp:nvSpPr>
      <dsp:spPr>
        <a:xfrm>
          <a:off x="213253" y="3443761"/>
          <a:ext cx="2393747" cy="232771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4. Επικοινωνία με τον καθηγητή, σύμβουλο</a:t>
          </a:r>
        </a:p>
      </dsp:txBody>
      <dsp:txXfrm>
        <a:off x="563809" y="3784647"/>
        <a:ext cx="1692635" cy="1645943"/>
      </dsp:txXfrm>
    </dsp:sp>
    <dsp:sp modelId="{232E0CEA-B700-4E25-BCFA-752C2DDD1379}">
      <dsp:nvSpPr>
        <dsp:cNvPr id="0" name=""/>
        <dsp:cNvSpPr/>
      </dsp:nvSpPr>
      <dsp:spPr>
        <a:xfrm>
          <a:off x="213253" y="914652"/>
          <a:ext cx="2393747" cy="232771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5. </a:t>
          </a:r>
          <a:r>
            <a:rPr lang="el-GR" sz="1800" kern="1200" dirty="0" err="1"/>
            <a:t>Τηλε</a:t>
          </a:r>
          <a:r>
            <a:rPr lang="el-GR" sz="1800" kern="1200" dirty="0"/>
            <a:t>-</a:t>
          </a:r>
          <a:br>
            <a:rPr lang="en-US" sz="1800" kern="1200" dirty="0"/>
          </a:br>
          <a:r>
            <a:rPr lang="el-GR" sz="1800" kern="1200" dirty="0"/>
            <a:t>συναντήσεις ολομέλειας: </a:t>
          </a:r>
          <a:br>
            <a:rPr lang="el-GR" sz="1800" kern="1200" dirty="0"/>
          </a:br>
          <a:r>
            <a:rPr lang="en-US" sz="1800" kern="1200" dirty="0"/>
            <a:t>Live Streaming</a:t>
          </a:r>
          <a:endParaRPr lang="el-GR" sz="1800" kern="1200" dirty="0"/>
        </a:p>
      </dsp:txBody>
      <dsp:txXfrm>
        <a:off x="563809" y="1255538"/>
        <a:ext cx="1692635" cy="1645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48586B6-BA43-4509-AC46-2F9708081CD1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6C22C8F2-66AC-4E5E-A7B1-3748FF6247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15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DE8FDA3B-3FFB-4122-8337-4A62EA39F569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7547" y="4751348"/>
            <a:ext cx="5500370" cy="450127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D4EECA7A-84AC-40F8-A4EC-C86EA6DAD2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01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848600" cy="1440160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80528" y="6597352"/>
            <a:ext cx="3677196" cy="32918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l-GR"/>
              <a:t>Επιμέλεια:  Γιάννης Κουρκουνάκης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4/5/2018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0786"/>
          </a:xfrm>
          <a:prstGeom prst="rect">
            <a:avLst/>
          </a:prstGeom>
          <a:solidFill>
            <a:srgbClr val="4F81B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/>
              <a:t>4/5/2018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349188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l-GR"/>
              <a:t>Επιμέλεια:  Γιάννης Κουρκουνάκης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4149E5-5AE0-4238-9741-C2D604714E4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2743" y="391264"/>
            <a:ext cx="8229600" cy="990600"/>
          </a:xfrm>
        </p:spPr>
        <p:txBody>
          <a:bodyPr>
            <a:noAutofit/>
          </a:bodyPr>
          <a:lstStyle/>
          <a:p>
            <a:r>
              <a:rPr lang="el-GR" sz="2400" dirty="0"/>
              <a:t>Προηγούμενο μάθημα: </a:t>
            </a:r>
            <a:br>
              <a:rPr lang="el-GR" sz="2800" dirty="0"/>
            </a:b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Ορισμός Διαδικτύου και Υλικό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Hardware)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890" y="2284054"/>
            <a:ext cx="2293603" cy="2908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Ένα παγκόσμιο δίκτυο υπολογιστών που συνδέει </a:t>
            </a:r>
            <a:br>
              <a:rPr lang="en-US" sz="1800" dirty="0"/>
            </a:br>
            <a:r>
              <a:rPr lang="el-GR" sz="1800" dirty="0"/>
              <a:t>άλλα μικρότερα δίκτυα υπολογιστών, κινητών</a:t>
            </a:r>
            <a:r>
              <a:rPr lang="en-US" sz="1800" dirty="0"/>
              <a:t> </a:t>
            </a:r>
            <a:r>
              <a:rPr lang="el-GR" sz="1800" dirty="0"/>
              <a:t>και άλλων συσκευών.</a:t>
            </a:r>
          </a:p>
        </p:txBody>
      </p:sp>
      <p:grpSp>
        <p:nvGrpSpPr>
          <p:cNvPr id="7" name="7 - Ομάδα"/>
          <p:cNvGrpSpPr/>
          <p:nvPr/>
        </p:nvGrpSpPr>
        <p:grpSpPr>
          <a:xfrm>
            <a:off x="4429124" y="2735944"/>
            <a:ext cx="1133208" cy="1304230"/>
            <a:chOff x="4429124" y="2714620"/>
            <a:chExt cx="1133208" cy="1304230"/>
          </a:xfrm>
        </p:grpSpPr>
        <p:sp>
          <p:nvSpPr>
            <p:cNvPr id="8" name="8 - Έλλειψη"/>
            <p:cNvSpPr/>
            <p:nvPr/>
          </p:nvSpPr>
          <p:spPr>
            <a:xfrm>
              <a:off x="4500562" y="3500438"/>
              <a:ext cx="142876" cy="142876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9 - Ελεύθερη σχεδίαση"/>
            <p:cNvSpPr/>
            <p:nvPr/>
          </p:nvSpPr>
          <p:spPr>
            <a:xfrm>
              <a:off x="4572000" y="3371850"/>
              <a:ext cx="152400" cy="190500"/>
            </a:xfrm>
            <a:custGeom>
              <a:avLst/>
              <a:gdLst>
                <a:gd name="connsiteX0" fmla="*/ 0 w 152400"/>
                <a:gd name="connsiteY0" fmla="*/ 190500 h 190500"/>
                <a:gd name="connsiteX1" fmla="*/ 152400 w 152400"/>
                <a:gd name="connsiteY1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90500">
                  <a:moveTo>
                    <a:pt x="0" y="190500"/>
                  </a:moveTo>
                  <a:lnTo>
                    <a:pt x="152400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10 - Ελεύθερη σχεδίαση"/>
            <p:cNvSpPr/>
            <p:nvPr/>
          </p:nvSpPr>
          <p:spPr>
            <a:xfrm>
              <a:off x="4429124" y="2714620"/>
              <a:ext cx="257176" cy="542930"/>
            </a:xfrm>
            <a:custGeom>
              <a:avLst/>
              <a:gdLst>
                <a:gd name="connsiteX0" fmla="*/ 285750 w 285750"/>
                <a:gd name="connsiteY0" fmla="*/ 571500 h 571500"/>
                <a:gd name="connsiteX1" fmla="*/ 0 w 285750"/>
                <a:gd name="connsiteY1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571500">
                  <a:moveTo>
                    <a:pt x="285750" y="57150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CCFF6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11" name="Picture 21" descr="C:\Documents and Settings\sofianos\Local Settings\Temporary Internet files\Content.IE5\T4407VQ8\MCj0431616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3071810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2 - Ελεύθερη σχεδίαση"/>
            <p:cNvSpPr/>
            <p:nvPr/>
          </p:nvSpPr>
          <p:spPr>
            <a:xfrm>
              <a:off x="4536374" y="3538847"/>
              <a:ext cx="344384" cy="106878"/>
            </a:xfrm>
            <a:custGeom>
              <a:avLst/>
              <a:gdLst>
                <a:gd name="connsiteX0" fmla="*/ 0 w 344384"/>
                <a:gd name="connsiteY0" fmla="*/ 0 h 106878"/>
                <a:gd name="connsiteX1" fmla="*/ 344384 w 344384"/>
                <a:gd name="connsiteY1" fmla="*/ 106878 h 10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384" h="106878">
                  <a:moveTo>
                    <a:pt x="0" y="0"/>
                  </a:moveTo>
                  <a:lnTo>
                    <a:pt x="344384" y="106878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13 - Ελεύθερη σχεδίαση"/>
            <p:cNvSpPr/>
            <p:nvPr/>
          </p:nvSpPr>
          <p:spPr>
            <a:xfrm rot="18242678">
              <a:off x="4897677" y="3476719"/>
              <a:ext cx="344384" cy="106878"/>
            </a:xfrm>
            <a:custGeom>
              <a:avLst/>
              <a:gdLst>
                <a:gd name="connsiteX0" fmla="*/ 0 w 344384"/>
                <a:gd name="connsiteY0" fmla="*/ 0 h 106878"/>
                <a:gd name="connsiteX1" fmla="*/ 344384 w 344384"/>
                <a:gd name="connsiteY1" fmla="*/ 106878 h 10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384" h="106878">
                  <a:moveTo>
                    <a:pt x="0" y="0"/>
                  </a:moveTo>
                  <a:lnTo>
                    <a:pt x="344384" y="106878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4" name="14 - Ελεύθερη σχεδίαση"/>
            <p:cNvSpPr/>
            <p:nvPr/>
          </p:nvSpPr>
          <p:spPr>
            <a:xfrm>
              <a:off x="4857752" y="3286124"/>
              <a:ext cx="344384" cy="106878"/>
            </a:xfrm>
            <a:custGeom>
              <a:avLst/>
              <a:gdLst>
                <a:gd name="connsiteX0" fmla="*/ 0 w 344384"/>
                <a:gd name="connsiteY0" fmla="*/ 0 h 106878"/>
                <a:gd name="connsiteX1" fmla="*/ 344384 w 344384"/>
                <a:gd name="connsiteY1" fmla="*/ 106878 h 10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384" h="106878">
                  <a:moveTo>
                    <a:pt x="0" y="0"/>
                  </a:moveTo>
                  <a:lnTo>
                    <a:pt x="344384" y="106878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15 - Ελεύθερη σχεδίαση"/>
            <p:cNvSpPr/>
            <p:nvPr/>
          </p:nvSpPr>
          <p:spPr>
            <a:xfrm rot="3202314">
              <a:off x="4688303" y="3474193"/>
              <a:ext cx="344384" cy="106878"/>
            </a:xfrm>
            <a:custGeom>
              <a:avLst/>
              <a:gdLst>
                <a:gd name="connsiteX0" fmla="*/ 0 w 344384"/>
                <a:gd name="connsiteY0" fmla="*/ 0 h 106878"/>
                <a:gd name="connsiteX1" fmla="*/ 344384 w 344384"/>
                <a:gd name="connsiteY1" fmla="*/ 106878 h 10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384" h="106878">
                  <a:moveTo>
                    <a:pt x="0" y="0"/>
                  </a:moveTo>
                  <a:lnTo>
                    <a:pt x="344384" y="106878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16 - Ελεύθερη σχεδίαση"/>
            <p:cNvSpPr/>
            <p:nvPr/>
          </p:nvSpPr>
          <p:spPr>
            <a:xfrm rot="20038450">
              <a:off x="4636584" y="3452745"/>
              <a:ext cx="501905" cy="84754"/>
            </a:xfrm>
            <a:custGeom>
              <a:avLst/>
              <a:gdLst>
                <a:gd name="connsiteX0" fmla="*/ 0 w 344384"/>
                <a:gd name="connsiteY0" fmla="*/ 0 h 106878"/>
                <a:gd name="connsiteX1" fmla="*/ 344384 w 344384"/>
                <a:gd name="connsiteY1" fmla="*/ 106878 h 10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384" h="106878">
                  <a:moveTo>
                    <a:pt x="0" y="0"/>
                  </a:moveTo>
                  <a:lnTo>
                    <a:pt x="344384" y="106878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17" name="Picture 21" descr="C:\Documents and Settings\sofianos\Local Settings\Temporary Internet files\Content.IE5\T4407VQ8\MCj0431616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228" y="3562352"/>
              <a:ext cx="223838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1" descr="C:\Documents and Settings\sofianos\Local Settings\Temporary Internet files\Content.IE5\T4407VQ8\MCj0431616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3286124"/>
              <a:ext cx="223838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92 - Ομάδα"/>
            <p:cNvGrpSpPr/>
            <p:nvPr/>
          </p:nvGrpSpPr>
          <p:grpSpPr>
            <a:xfrm rot="19883345">
              <a:off x="5133710" y="3366353"/>
              <a:ext cx="428632" cy="366737"/>
              <a:chOff x="4643438" y="4781550"/>
              <a:chExt cx="2286040" cy="2005060"/>
            </a:xfrm>
          </p:grpSpPr>
          <p:sp>
            <p:nvSpPr>
              <p:cNvPr id="43" name="43 - Ελεύθερη σχεδίαση"/>
              <p:cNvSpPr/>
              <p:nvPr/>
            </p:nvSpPr>
            <p:spPr>
              <a:xfrm>
                <a:off x="4730750" y="4781550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44" name="44 - Ελεύθερη σχεδίαση"/>
              <p:cNvSpPr/>
              <p:nvPr/>
            </p:nvSpPr>
            <p:spPr>
              <a:xfrm rot="20323684">
                <a:off x="4997924" y="4902159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45" name="45 - Ελεύθερη σχεδίαση"/>
              <p:cNvSpPr/>
              <p:nvPr/>
            </p:nvSpPr>
            <p:spPr>
              <a:xfrm flipH="1">
                <a:off x="5715008" y="4786322"/>
                <a:ext cx="955964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46" name="46 - Ελεύθερη σχεδίαση"/>
              <p:cNvSpPr/>
              <p:nvPr/>
            </p:nvSpPr>
            <p:spPr>
              <a:xfrm flipH="1">
                <a:off x="5689824" y="4801926"/>
                <a:ext cx="506576" cy="1379892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47" name="47 - Ελεύθερη σχεδίαση"/>
              <p:cNvSpPr/>
              <p:nvPr/>
            </p:nvSpPr>
            <p:spPr>
              <a:xfrm rot="20323684">
                <a:off x="5579711" y="4795313"/>
                <a:ext cx="212838" cy="869394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48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32" y="5429264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5008" y="6000768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57950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6215082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3438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103 - Ομάδα"/>
            <p:cNvGrpSpPr/>
            <p:nvPr/>
          </p:nvGrpSpPr>
          <p:grpSpPr>
            <a:xfrm rot="19883345">
              <a:off x="4847959" y="3652106"/>
              <a:ext cx="428632" cy="366737"/>
              <a:chOff x="4643438" y="4781550"/>
              <a:chExt cx="2286040" cy="2005060"/>
            </a:xfrm>
          </p:grpSpPr>
          <p:sp>
            <p:nvSpPr>
              <p:cNvPr id="33" name="33 - Ελεύθερη σχεδίαση"/>
              <p:cNvSpPr/>
              <p:nvPr/>
            </p:nvSpPr>
            <p:spPr>
              <a:xfrm>
                <a:off x="4730750" y="4781550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4" name="34 - Ελεύθερη σχεδίαση"/>
              <p:cNvSpPr/>
              <p:nvPr/>
            </p:nvSpPr>
            <p:spPr>
              <a:xfrm rot="20323684">
                <a:off x="4997924" y="4902159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5" name="35 - Ελεύθερη σχεδίαση"/>
              <p:cNvSpPr/>
              <p:nvPr/>
            </p:nvSpPr>
            <p:spPr>
              <a:xfrm flipH="1">
                <a:off x="5715008" y="4786322"/>
                <a:ext cx="955964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6" name="36 - Ελεύθερη σχεδίαση"/>
              <p:cNvSpPr/>
              <p:nvPr/>
            </p:nvSpPr>
            <p:spPr>
              <a:xfrm flipH="1">
                <a:off x="5689824" y="4801926"/>
                <a:ext cx="506576" cy="1379892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7" name="37 - Ελεύθερη σχεδίαση"/>
              <p:cNvSpPr/>
              <p:nvPr/>
            </p:nvSpPr>
            <p:spPr>
              <a:xfrm rot="20323684">
                <a:off x="5579711" y="4795313"/>
                <a:ext cx="212838" cy="869394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38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32" y="5429264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5008" y="6000768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57950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6215082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3438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114 - Ομάδα"/>
            <p:cNvGrpSpPr/>
            <p:nvPr/>
          </p:nvGrpSpPr>
          <p:grpSpPr>
            <a:xfrm rot="14496044">
              <a:off x="4763784" y="2806980"/>
              <a:ext cx="428632" cy="366737"/>
              <a:chOff x="4643438" y="4781550"/>
              <a:chExt cx="2286040" cy="2005060"/>
            </a:xfrm>
          </p:grpSpPr>
          <p:sp>
            <p:nvSpPr>
              <p:cNvPr id="23" name="23 - Ελεύθερη σχεδίαση"/>
              <p:cNvSpPr/>
              <p:nvPr/>
            </p:nvSpPr>
            <p:spPr>
              <a:xfrm>
                <a:off x="4730750" y="4781550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4" name="24 - Ελεύθερη σχεδίαση"/>
              <p:cNvSpPr/>
              <p:nvPr/>
            </p:nvSpPr>
            <p:spPr>
              <a:xfrm rot="20323684">
                <a:off x="4997924" y="4902159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5" name="25 - Ελεύθερη σχεδίαση"/>
              <p:cNvSpPr/>
              <p:nvPr/>
            </p:nvSpPr>
            <p:spPr>
              <a:xfrm flipH="1">
                <a:off x="5715008" y="4786322"/>
                <a:ext cx="955964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6" name="26 - Ελεύθερη σχεδίαση"/>
              <p:cNvSpPr/>
              <p:nvPr/>
            </p:nvSpPr>
            <p:spPr>
              <a:xfrm flipH="1">
                <a:off x="5689824" y="4801926"/>
                <a:ext cx="506576" cy="1379892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7" name="27 - Ελεύθερη σχεδίαση"/>
              <p:cNvSpPr/>
              <p:nvPr/>
            </p:nvSpPr>
            <p:spPr>
              <a:xfrm rot="20323684">
                <a:off x="5579711" y="4795313"/>
                <a:ext cx="212838" cy="869394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28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32" y="5429264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5008" y="6000768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57950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6215082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3438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22 - Ορθογώνιο"/>
            <p:cNvSpPr/>
            <p:nvPr/>
          </p:nvSpPr>
          <p:spPr>
            <a:xfrm>
              <a:off x="4500562" y="3071810"/>
              <a:ext cx="1000132" cy="31892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ISP server</a:t>
              </a:r>
              <a:endParaRPr lang="el-GR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3" name="93 - Ομάδα"/>
          <p:cNvGrpSpPr/>
          <p:nvPr/>
        </p:nvGrpSpPr>
        <p:grpSpPr>
          <a:xfrm>
            <a:off x="4214810" y="3450324"/>
            <a:ext cx="442089" cy="459994"/>
            <a:chOff x="3282179" y="5143512"/>
            <a:chExt cx="442089" cy="459994"/>
          </a:xfrm>
        </p:grpSpPr>
        <p:grpSp>
          <p:nvGrpSpPr>
            <p:cNvPr id="94" name="71 - Ομάδα"/>
            <p:cNvGrpSpPr/>
            <p:nvPr/>
          </p:nvGrpSpPr>
          <p:grpSpPr>
            <a:xfrm rot="2291374">
              <a:off x="3282189" y="5236772"/>
              <a:ext cx="428632" cy="366737"/>
              <a:chOff x="4643438" y="4781550"/>
              <a:chExt cx="2286040" cy="2005060"/>
            </a:xfrm>
          </p:grpSpPr>
          <p:sp>
            <p:nvSpPr>
              <p:cNvPr id="96" name="96 - Ελεύθερη σχεδίαση"/>
              <p:cNvSpPr/>
              <p:nvPr/>
            </p:nvSpPr>
            <p:spPr>
              <a:xfrm>
                <a:off x="4730750" y="4781550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7" name="97 - Ελεύθερη σχεδίαση"/>
              <p:cNvSpPr/>
              <p:nvPr/>
            </p:nvSpPr>
            <p:spPr>
              <a:xfrm rot="20323684">
                <a:off x="4997924" y="4902159"/>
                <a:ext cx="889000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8" name="98 - Ελεύθερη σχεδίαση"/>
              <p:cNvSpPr/>
              <p:nvPr/>
            </p:nvSpPr>
            <p:spPr>
              <a:xfrm flipH="1">
                <a:off x="5715008" y="4786322"/>
                <a:ext cx="955964" cy="1333500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9" name="99 - Ελεύθερη σχεδίαση"/>
              <p:cNvSpPr/>
              <p:nvPr/>
            </p:nvSpPr>
            <p:spPr>
              <a:xfrm flipH="1">
                <a:off x="5689824" y="4801926"/>
                <a:ext cx="506576" cy="1379892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0" name="100 - Ελεύθερη σχεδίαση"/>
              <p:cNvSpPr/>
              <p:nvPr/>
            </p:nvSpPr>
            <p:spPr>
              <a:xfrm rot="20323684">
                <a:off x="5579711" y="4795313"/>
                <a:ext cx="212838" cy="869394"/>
              </a:xfrm>
              <a:custGeom>
                <a:avLst/>
                <a:gdLst>
                  <a:gd name="connsiteX0" fmla="*/ 889000 w 889000"/>
                  <a:gd name="connsiteY0" fmla="*/ 0 h 1333500"/>
                  <a:gd name="connsiteX1" fmla="*/ 127000 w 889000"/>
                  <a:gd name="connsiteY1" fmla="*/ 781050 h 1333500"/>
                  <a:gd name="connsiteX2" fmla="*/ 127000 w 889000"/>
                  <a:gd name="connsiteY2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333500">
                    <a:moveTo>
                      <a:pt x="889000" y="0"/>
                    </a:moveTo>
                    <a:cubicBezTo>
                      <a:pt x="571500" y="279400"/>
                      <a:pt x="254000" y="558800"/>
                      <a:pt x="127000" y="781050"/>
                    </a:cubicBezTo>
                    <a:cubicBezTo>
                      <a:pt x="0" y="1003300"/>
                      <a:pt x="63500" y="1168400"/>
                      <a:pt x="127000" y="133350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101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32" y="5429264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5008" y="6000768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57950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6215082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22" descr="C:\Documents and Settings\sofianos\Local Settings\Temporary Internet files\Content.IE5\T4407VQ8\MCj04316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3438" y="5929330"/>
                <a:ext cx="571528" cy="57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5" name="Picture 21" descr="C:\Documents and Settings\sofianos\Local Settings\Temporary Internet files\Content.IE5\T4407VQ8\MCj0431616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0430" y="5143512"/>
              <a:ext cx="223838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6" name="106 - Ορθογώνιο"/>
          <p:cNvSpPr/>
          <p:nvPr/>
        </p:nvSpPr>
        <p:spPr>
          <a:xfrm>
            <a:off x="4500562" y="3450324"/>
            <a:ext cx="1000132" cy="28814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ISP server</a:t>
            </a:r>
            <a:endParaRPr lang="el-GR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27" y="4796489"/>
            <a:ext cx="2144875" cy="12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Θέση υποσέλιδου 106">
            <a:extLst>
              <a:ext uri="{FF2B5EF4-FFF2-40B4-BE49-F238E27FC236}">
                <a16:creationId xmlns:a16="http://schemas.microsoft.com/office/drawing/2014/main" id="{3B7BA4AE-61B2-4A67-998F-F7B28A6C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pic>
        <p:nvPicPr>
          <p:cNvPr id="108" name="Εικόνα 107">
            <a:extLst>
              <a:ext uri="{FF2B5EF4-FFF2-40B4-BE49-F238E27FC236}">
                <a16:creationId xmlns:a16="http://schemas.microsoft.com/office/drawing/2014/main" id="{EB9A0452-9411-4081-96A9-6AE7B7A68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102" y="1741301"/>
            <a:ext cx="6474734" cy="4856051"/>
          </a:xfrm>
          <a:prstGeom prst="rect">
            <a:avLst/>
          </a:prstGeom>
        </p:spPr>
      </p:pic>
      <p:pic>
        <p:nvPicPr>
          <p:cNvPr id="5" name="Picture 30" descr="C:\Documents and Settings\sofianos\Local Settings\Temporary Internet files\Content.IE5\T4407VQ8\MCj030527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844664">
            <a:off x="5051540" y="5969415"/>
            <a:ext cx="873324" cy="6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C:\Documents and Settings\sofianos\Local Settings\Temporary Internet files\Content.IE5\8K2PQG0J\MCj0083215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774250">
            <a:off x="7245908" y="476442"/>
            <a:ext cx="1487384" cy="158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0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Ομάδα 38"/>
          <p:cNvGrpSpPr/>
          <p:nvPr/>
        </p:nvGrpSpPr>
        <p:grpSpPr>
          <a:xfrm>
            <a:off x="62398" y="908720"/>
            <a:ext cx="2349362" cy="5832648"/>
            <a:chOff x="272952" y="1295641"/>
            <a:chExt cx="1172358" cy="5202819"/>
          </a:xfrm>
        </p:grpSpPr>
        <p:sp>
          <p:nvSpPr>
            <p:cNvPr id="40" name="Ελεύθερη σχεδίαση 39"/>
            <p:cNvSpPr/>
            <p:nvPr/>
          </p:nvSpPr>
          <p:spPr>
            <a:xfrm>
              <a:off x="272952" y="1295641"/>
              <a:ext cx="1172358" cy="1930271"/>
            </a:xfrm>
            <a:custGeom>
              <a:avLst/>
              <a:gdLst>
                <a:gd name="connsiteX0" fmla="*/ 0 w 1930270"/>
                <a:gd name="connsiteY0" fmla="*/ 0 h 1172358"/>
                <a:gd name="connsiteX1" fmla="*/ 1344091 w 1930270"/>
                <a:gd name="connsiteY1" fmla="*/ 0 h 1172358"/>
                <a:gd name="connsiteX2" fmla="*/ 1930270 w 1930270"/>
                <a:gd name="connsiteY2" fmla="*/ 586179 h 1172358"/>
                <a:gd name="connsiteX3" fmla="*/ 1344091 w 1930270"/>
                <a:gd name="connsiteY3" fmla="*/ 1172358 h 1172358"/>
                <a:gd name="connsiteX4" fmla="*/ 0 w 1930270"/>
                <a:gd name="connsiteY4" fmla="*/ 1172358 h 1172358"/>
                <a:gd name="connsiteX5" fmla="*/ 586179 w 1930270"/>
                <a:gd name="connsiteY5" fmla="*/ 586179 h 1172358"/>
                <a:gd name="connsiteX6" fmla="*/ 0 w 1930270"/>
                <a:gd name="connsiteY6" fmla="*/ 0 h 11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270" h="1172358">
                  <a:moveTo>
                    <a:pt x="1930269" y="0"/>
                  </a:moveTo>
                  <a:lnTo>
                    <a:pt x="1930269" y="816340"/>
                  </a:lnTo>
                  <a:lnTo>
                    <a:pt x="965135" y="1172358"/>
                  </a:lnTo>
                  <a:lnTo>
                    <a:pt x="1" y="816340"/>
                  </a:lnTo>
                  <a:lnTo>
                    <a:pt x="1" y="0"/>
                  </a:lnTo>
                  <a:lnTo>
                    <a:pt x="965135" y="356018"/>
                  </a:lnTo>
                  <a:lnTo>
                    <a:pt x="1930269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255" tIns="594435" rIns="8255" bIns="5944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dirty="0"/>
                <a:t>1. Συλλογή δικαιολογητικών</a:t>
              </a:r>
              <a:br>
                <a:rPr lang="el-GR" dirty="0"/>
              </a:br>
              <a:r>
                <a:rPr lang="el-GR" sz="1600" dirty="0"/>
                <a:t>Εκκαθαριστικό, </a:t>
              </a:r>
              <a:r>
                <a:rPr lang="el-GR" sz="1600" dirty="0" err="1"/>
                <a:t>Πιστοπ</a:t>
              </a:r>
              <a:r>
                <a:rPr lang="el-GR" sz="1600" dirty="0"/>
                <a:t>. </a:t>
              </a:r>
              <a:r>
                <a:rPr lang="el-GR" sz="1600" dirty="0" err="1"/>
                <a:t>Οικογενειακκής</a:t>
              </a:r>
              <a:endParaRPr lang="el-GR" dirty="0"/>
            </a:p>
          </p:txBody>
        </p:sp>
        <p:sp>
          <p:nvSpPr>
            <p:cNvPr id="42" name="Ελεύθερη σχεδίαση 41"/>
            <p:cNvSpPr/>
            <p:nvPr/>
          </p:nvSpPr>
          <p:spPr>
            <a:xfrm>
              <a:off x="272952" y="2931916"/>
              <a:ext cx="1172358" cy="1930270"/>
            </a:xfrm>
            <a:custGeom>
              <a:avLst/>
              <a:gdLst>
                <a:gd name="connsiteX0" fmla="*/ 0 w 1930270"/>
                <a:gd name="connsiteY0" fmla="*/ 0 h 1172358"/>
                <a:gd name="connsiteX1" fmla="*/ 1344091 w 1930270"/>
                <a:gd name="connsiteY1" fmla="*/ 0 h 1172358"/>
                <a:gd name="connsiteX2" fmla="*/ 1930270 w 1930270"/>
                <a:gd name="connsiteY2" fmla="*/ 586179 h 1172358"/>
                <a:gd name="connsiteX3" fmla="*/ 1344091 w 1930270"/>
                <a:gd name="connsiteY3" fmla="*/ 1172358 h 1172358"/>
                <a:gd name="connsiteX4" fmla="*/ 0 w 1930270"/>
                <a:gd name="connsiteY4" fmla="*/ 1172358 h 1172358"/>
                <a:gd name="connsiteX5" fmla="*/ 586179 w 1930270"/>
                <a:gd name="connsiteY5" fmla="*/ 586179 h 1172358"/>
                <a:gd name="connsiteX6" fmla="*/ 0 w 1930270"/>
                <a:gd name="connsiteY6" fmla="*/ 0 h 11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270" h="1172358">
                  <a:moveTo>
                    <a:pt x="1930269" y="0"/>
                  </a:moveTo>
                  <a:lnTo>
                    <a:pt x="1930269" y="816340"/>
                  </a:lnTo>
                  <a:lnTo>
                    <a:pt x="965135" y="1172358"/>
                  </a:lnTo>
                  <a:lnTo>
                    <a:pt x="1" y="816340"/>
                  </a:lnTo>
                  <a:lnTo>
                    <a:pt x="1" y="0"/>
                  </a:lnTo>
                  <a:lnTo>
                    <a:pt x="965135" y="356018"/>
                  </a:lnTo>
                  <a:lnTo>
                    <a:pt x="1930269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255" tIns="594434" rIns="8255" bIns="5944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dirty="0"/>
                <a:t>2. Αποστολή </a:t>
              </a:r>
              <a:r>
                <a:rPr lang="el-GR" dirty="0" err="1"/>
                <a:t>δικαιολογη</a:t>
              </a:r>
              <a:r>
                <a:rPr lang="el-GR" dirty="0"/>
                <a:t>-</a:t>
              </a:r>
              <a:br>
                <a:rPr lang="el-GR" dirty="0"/>
              </a:br>
              <a:r>
                <a:rPr lang="el-GR" dirty="0" err="1"/>
                <a:t>τικών</a:t>
              </a:r>
              <a:endParaRPr lang="el-GR" dirty="0"/>
            </a:p>
          </p:txBody>
        </p:sp>
        <p:sp>
          <p:nvSpPr>
            <p:cNvPr id="44" name="Ελεύθερη σχεδίαση 43"/>
            <p:cNvSpPr/>
            <p:nvPr/>
          </p:nvSpPr>
          <p:spPr>
            <a:xfrm>
              <a:off x="272952" y="4568190"/>
              <a:ext cx="1172358" cy="1930270"/>
            </a:xfrm>
            <a:custGeom>
              <a:avLst/>
              <a:gdLst>
                <a:gd name="connsiteX0" fmla="*/ 0 w 1930270"/>
                <a:gd name="connsiteY0" fmla="*/ 0 h 1172358"/>
                <a:gd name="connsiteX1" fmla="*/ 1344091 w 1930270"/>
                <a:gd name="connsiteY1" fmla="*/ 0 h 1172358"/>
                <a:gd name="connsiteX2" fmla="*/ 1930270 w 1930270"/>
                <a:gd name="connsiteY2" fmla="*/ 586179 h 1172358"/>
                <a:gd name="connsiteX3" fmla="*/ 1344091 w 1930270"/>
                <a:gd name="connsiteY3" fmla="*/ 1172358 h 1172358"/>
                <a:gd name="connsiteX4" fmla="*/ 0 w 1930270"/>
                <a:gd name="connsiteY4" fmla="*/ 1172358 h 1172358"/>
                <a:gd name="connsiteX5" fmla="*/ 586179 w 1930270"/>
                <a:gd name="connsiteY5" fmla="*/ 586179 h 1172358"/>
                <a:gd name="connsiteX6" fmla="*/ 0 w 1930270"/>
                <a:gd name="connsiteY6" fmla="*/ 0 h 11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270" h="1172358">
                  <a:moveTo>
                    <a:pt x="1930269" y="0"/>
                  </a:moveTo>
                  <a:lnTo>
                    <a:pt x="1930269" y="816340"/>
                  </a:lnTo>
                  <a:lnTo>
                    <a:pt x="965135" y="1172358"/>
                  </a:lnTo>
                  <a:lnTo>
                    <a:pt x="1" y="816340"/>
                  </a:lnTo>
                  <a:lnTo>
                    <a:pt x="1" y="0"/>
                  </a:lnTo>
                  <a:lnTo>
                    <a:pt x="965135" y="356018"/>
                  </a:lnTo>
                  <a:lnTo>
                    <a:pt x="1930269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255" tIns="594434" rIns="8255" bIns="5944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dirty="0"/>
                <a:t>3 Πληρωμή </a:t>
              </a:r>
              <a:br>
                <a:rPr lang="el-GR" dirty="0"/>
              </a:br>
              <a:r>
                <a:rPr lang="el-GR" dirty="0"/>
                <a:t>διδάκτρων (σηματοδοτεί </a:t>
              </a:r>
              <a:br>
                <a:rPr lang="el-GR" dirty="0"/>
              </a:br>
              <a:r>
                <a:rPr lang="el-GR" dirty="0"/>
                <a:t>εγγραφή)</a:t>
              </a:r>
              <a:endParaRPr lang="el-GR" kern="12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88330"/>
            <a:ext cx="5652120" cy="7483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ΜΕΛΕΤΗ ΠΕΡΙΠΤΩΣΗΣ</a:t>
            </a:r>
            <a:b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 ΑΠΟΣΤΑΣΕΩΣ ΕΚΠΑΙΔΕΥΣΗ</a:t>
            </a:r>
          </a:p>
        </p:txBody>
      </p:sp>
      <p:sp>
        <p:nvSpPr>
          <p:cNvPr id="4" name="AutoShape 2" descr="http://www.nup.ac.cy/wp-content/uploads/2015/07/Distance-Learning-Interfa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5544972" y="68795"/>
            <a:ext cx="3635540" cy="748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 επιχειρήσεων</a:t>
            </a:r>
            <a:b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(Ε.Κ.Π.Α.)</a:t>
            </a:r>
          </a:p>
        </p:txBody>
      </p:sp>
      <p:graphicFrame>
        <p:nvGraphicFramePr>
          <p:cNvPr id="38" name="Διάγραμμα 37"/>
          <p:cNvGraphicFramePr/>
          <p:nvPr>
            <p:extLst>
              <p:ext uri="{D42A27DB-BD31-4B8C-83A1-F6EECF244321}">
                <p14:modId xmlns:p14="http://schemas.microsoft.com/office/powerpoint/2010/main" val="738430675"/>
              </p:ext>
            </p:extLst>
          </p:nvPr>
        </p:nvGraphicFramePr>
        <p:xfrm>
          <a:off x="1907704" y="332656"/>
          <a:ext cx="7200800" cy="668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Τόξο 11">
            <a:extLst>
              <a:ext uri="{FF2B5EF4-FFF2-40B4-BE49-F238E27FC236}">
                <a16:creationId xmlns:a16="http://schemas.microsoft.com/office/drawing/2014/main" id="{84A347CE-D279-4566-AA49-2C61DF11DC1A}"/>
              </a:ext>
            </a:extLst>
          </p:cNvPr>
          <p:cNvSpPr/>
          <p:nvPr/>
        </p:nvSpPr>
        <p:spPr>
          <a:xfrm flipV="1">
            <a:off x="889764" y="5359475"/>
            <a:ext cx="1936296" cy="945070"/>
          </a:xfrm>
          <a:prstGeom prst="arc">
            <a:avLst/>
          </a:prstGeom>
          <a:ln w="38100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65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Μελέτη περίπτωσης</a:t>
            </a:r>
            <a:br>
              <a:rPr lang="el-GR" sz="3200" dirty="0"/>
            </a:br>
            <a:r>
              <a:rPr lang="el-GR" sz="3200" b="1" dirty="0"/>
              <a:t>ΕΞ ΑΠΟΣΤΑΣΕΩΣ ΕΚΠΑΙΔΕΥΣΗ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0851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sz="2000" dirty="0"/>
              <a:t>Εργασία σε ομάδες – ορισμός εκπροσώπου ομάδας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Καταγραφή απαντήσεων στο φυλλάδιο του εκπροσώπου της ομάδας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Συμπληρώνετε την </a:t>
            </a:r>
            <a:r>
              <a:rPr lang="el-GR" sz="2000" b="1" dirty="0"/>
              <a:t>Στήλη Β</a:t>
            </a:r>
            <a:endParaRPr lang="el-GR" sz="2000" dirty="0"/>
          </a:p>
          <a:p>
            <a:pPr>
              <a:spcAft>
                <a:spcPts val="1800"/>
              </a:spcAft>
            </a:pPr>
            <a:r>
              <a:rPr lang="el-GR" sz="2000" dirty="0"/>
              <a:t>Χρησιμοποιήστε, όσο το δυνατόν περισσότερο,  προσωπικές σας εμπειρίες για να διαμορφώσετε τις απαντήσεις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Διάρκεια φάσης καταγραφής απαντήσεων: 5 λεπτά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Στη συνέχεια: Παρουσίαση απαντήσεων από εκπρόσωπο της ομάδας</a:t>
            </a:r>
          </a:p>
          <a:p>
            <a:pPr>
              <a:spcAft>
                <a:spcPts val="1800"/>
              </a:spcAft>
            </a:pP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0AEDDD5-6836-4F26-AAEF-620E60D1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15270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r>
              <a:rPr lang="el-GR" sz="3200" dirty="0"/>
              <a:t>Μελέτη περίπτωσης: αποτελέσματα</a:t>
            </a:r>
            <a:endParaRPr lang="el-GR" sz="3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0AEDDD5-6836-4F26-AAEF-620E60D1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B9525F82-E821-4930-AA80-78638795B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87421"/>
              </p:ext>
            </p:extLst>
          </p:nvPr>
        </p:nvGraphicFramePr>
        <p:xfrm>
          <a:off x="683568" y="1370106"/>
          <a:ext cx="8003231" cy="4920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377656283"/>
                    </a:ext>
                  </a:extLst>
                </a:gridCol>
                <a:gridCol w="4618855">
                  <a:extLst>
                    <a:ext uri="{9D8B030D-6E8A-4147-A177-3AD203B41FA5}">
                      <a16:colId xmlns:a16="http://schemas.microsoft.com/office/drawing/2014/main" val="2093709665"/>
                    </a:ext>
                  </a:extLst>
                </a:gridCol>
              </a:tblGrid>
              <a:tr h="25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Στήλη Α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Στήλη Β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 anchor="ctr"/>
                </a:tc>
                <a:extLst>
                  <a:ext uri="{0D108BD9-81ED-4DB2-BD59-A6C34878D82A}">
                    <a16:rowId xmlns:a16="http://schemas.microsoft.com/office/drawing/2014/main" val="1152835781"/>
                  </a:ext>
                </a:extLst>
              </a:tr>
              <a:tr h="36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Θα χρειαστεί: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Θα χρησιμοποιήσω…</a:t>
                      </a:r>
                      <a:b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(αναφέρετε υπηρεσία ή εφαρμογή – ιστοσελίδα)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 anchor="ctr"/>
                </a:tc>
                <a:extLst>
                  <a:ext uri="{0D108BD9-81ED-4DB2-BD59-A6C34878D82A}">
                    <a16:rowId xmlns:a16="http://schemas.microsoft.com/office/drawing/2014/main" val="2452102289"/>
                  </a:ext>
                </a:extLst>
              </a:tr>
              <a:tr h="551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Να συγκεντρώσω τα δικαιολογητικά. </a:t>
                      </a:r>
                      <a:b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(πχ. Εκκαθαριστικό εφορίας)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1168178425"/>
                  </a:ext>
                </a:extLst>
              </a:tr>
              <a:tr h="513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Να στείλω δικαιολογητικά, βιογραφικό κτλ.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1719549231"/>
                  </a:ext>
                </a:extLst>
              </a:tr>
              <a:tr h="513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Να πληρώσω τα δίδακτρα.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3533172433"/>
                  </a:ext>
                </a:extLst>
              </a:tr>
              <a:tr h="513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Να συμμετέχω σε τηλεδιασκέψεις.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266842236"/>
                  </a:ext>
                </a:extLst>
              </a:tr>
              <a:tr h="551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Να συνεργάζομαι με άλλους (συνομιλίες -</a:t>
                      </a:r>
                      <a:r>
                        <a:rPr lang="el-GR" sz="1200" dirty="0" err="1">
                          <a:solidFill>
                            <a:schemeClr val="tx1"/>
                          </a:solidFill>
                          <a:effectLst/>
                        </a:rPr>
                        <a:t>chat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), να δημοσιεύω ιδέες και αρχεία.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3519887205"/>
                  </a:ext>
                </a:extLst>
              </a:tr>
              <a:tr h="513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Αναζήτηση πηγών για τις εργασίες μου.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4029561900"/>
                  </a:ext>
                </a:extLst>
              </a:tr>
              <a:tr h="551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Να αγοράσω εισιτήριο για να ταξιδέψω.</a:t>
                      </a:r>
                      <a:b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(εισιτήρια, αυτοκίνητο, ξενοδοχείο)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2514243355"/>
                  </a:ext>
                </a:extLst>
              </a:tr>
              <a:tr h="551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Να βρω την τοποθεσία του πανεπιστημίου και να πάρω οδηγίες για να φτάσω εκεί.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:a16="http://schemas.microsoft.com/office/drawing/2014/main" val="395714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2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4937" y="275340"/>
            <a:ext cx="7365504" cy="429668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1. Συγκέντρωση δικαιολογητικών: πχ Εκκαθαριστικό εφορίας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6534"/>
            <a:ext cx="8153715" cy="597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933657" y="623068"/>
            <a:ext cx="7670791" cy="573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Ηλεκτρονική διακυβέρνηση </a:t>
            </a:r>
            <a:r>
              <a:rPr lang="en-US" sz="2400" b="1" dirty="0"/>
              <a:t>e-government</a:t>
            </a:r>
            <a:endParaRPr lang="el-GR" sz="2400" b="1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7BA96C-6C62-4410-A406-AE5ACE42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15313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248" y="224704"/>
            <a:ext cx="4114800" cy="540000"/>
          </a:xfrm>
        </p:spPr>
        <p:txBody>
          <a:bodyPr>
            <a:normAutofit/>
          </a:bodyPr>
          <a:lstStyle/>
          <a:p>
            <a:r>
              <a:rPr lang="el-GR" sz="2400" dirty="0"/>
              <a:t>2. Αποστολή δικαιολογητικών: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 bwMode="auto">
          <a:xfrm>
            <a:off x="827584" y="836712"/>
            <a:ext cx="7776864" cy="596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633664" y="224704"/>
            <a:ext cx="45103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Ηλεκτρονικό ταχυδρομείο </a:t>
            </a:r>
            <a:r>
              <a:rPr lang="en-US" sz="2400" b="1" dirty="0"/>
              <a:t>e-mail</a:t>
            </a:r>
            <a:endParaRPr lang="el-GR" sz="2400" b="1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9AD0A4D-B8A4-4E31-8A80-C162C73A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36596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1145" y="249634"/>
            <a:ext cx="3394720" cy="515069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3</a:t>
            </a:r>
            <a:r>
              <a:rPr lang="en-US" sz="2800" dirty="0"/>
              <a:t>. </a:t>
            </a:r>
            <a:r>
              <a:rPr lang="el-GR" sz="2800" dirty="0"/>
              <a:t>Πληρωμή διδάκτρων: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 bwMode="auto">
          <a:xfrm>
            <a:off x="841053" y="896902"/>
            <a:ext cx="7763395" cy="613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43608" y="3068960"/>
            <a:ext cx="396044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Ε.Κ.Π.Α. Εθνικό Καποδιστριακό Πανεπιστήμ</a:t>
            </a: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201616" y="249635"/>
            <a:ext cx="3394720" cy="51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i</a:t>
            </a:r>
            <a:r>
              <a:rPr lang="en-US" sz="2800" b="1" dirty="0"/>
              <a:t>-banking</a:t>
            </a:r>
            <a:endParaRPr lang="el-GR" sz="2800" b="1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A60B93C-4531-4371-B5ED-3DA7B63A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41835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ÎÏÎ¿ÏÎ­Î»ÎµÏÎ¼Î± ÎµÎ¹ÎºÏÎ½Î±Ï Î³Î¹Î± social 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76" y="617444"/>
            <a:ext cx="2454760" cy="12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007" y="188640"/>
            <a:ext cx="8812909" cy="504056"/>
          </a:xfrm>
        </p:spPr>
        <p:txBody>
          <a:bodyPr>
            <a:normAutofit fontScale="90000"/>
          </a:bodyPr>
          <a:lstStyle/>
          <a:p>
            <a:pPr algn="l"/>
            <a:r>
              <a:rPr lang="el-GR" sz="2800" dirty="0"/>
              <a:t>4-5. Συμμετοχή σε ζωντανή σύνδεση για επικοινωνία - συνεργασία: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66124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2" t="81675" r="37121" b="6198"/>
          <a:stretch/>
        </p:blipFill>
        <p:spPr>
          <a:xfrm>
            <a:off x="3209425" y="6007975"/>
            <a:ext cx="2946751" cy="850025"/>
          </a:xfrm>
          <a:prstGeom prst="rect">
            <a:avLst/>
          </a:prstGeom>
        </p:spPr>
      </p:pic>
      <p:pic>
        <p:nvPicPr>
          <p:cNvPr id="9226" name="Picture 10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8408" r="35325" b="38322"/>
          <a:stretch/>
        </p:blipFill>
        <p:spPr bwMode="auto">
          <a:xfrm>
            <a:off x="3995936" y="2305859"/>
            <a:ext cx="2346268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30" name="Picture 14" descr="ÎÏÎ¿ÏÎ­Î»ÎµÏÎ¼Î± ÎµÎ¹ÎºÏÎ½Î±Ï Î³Î¹Î± skype gir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r="16987"/>
          <a:stretch/>
        </p:blipFill>
        <p:spPr bwMode="auto">
          <a:xfrm>
            <a:off x="6372200" y="2276872"/>
            <a:ext cx="241095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32" name="Picture 16" descr="ÎÏÎ¿ÏÎ­Î»ÎµÏÎ¼Î± ÎµÎ¹ÎºÏÎ½Î±Ï Î³Î¹Î± sky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10" y="4509077"/>
            <a:ext cx="2232248" cy="14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raphs on the IW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346857"/>
            <a:ext cx="3851921" cy="345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Τίτλος 1"/>
          <p:cNvSpPr txBox="1">
            <a:spLocks/>
          </p:cNvSpPr>
          <p:nvPr/>
        </p:nvSpPr>
        <p:spPr>
          <a:xfrm>
            <a:off x="467544" y="617444"/>
            <a:ext cx="6048672" cy="93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/>
              <a:t>Τηλεδιάσκεψη, (</a:t>
            </a:r>
            <a:r>
              <a:rPr lang="en-US" sz="2800" b="1" dirty="0"/>
              <a:t>video-conferencing</a:t>
            </a:r>
            <a:r>
              <a:rPr lang="el-GR" sz="2800" b="1" dirty="0"/>
              <a:t>,</a:t>
            </a:r>
            <a:r>
              <a:rPr lang="en-US" sz="2800" b="1" dirty="0"/>
              <a:t> social media, </a:t>
            </a:r>
            <a:r>
              <a:rPr lang="el-GR" sz="2800" b="1" dirty="0"/>
              <a:t>Πλατφόρμα </a:t>
            </a:r>
            <a:r>
              <a:rPr lang="en-US" sz="2800" b="1" dirty="0"/>
              <a:t>e-class</a:t>
            </a:r>
            <a:r>
              <a:rPr lang="el-GR" sz="2800" b="1" dirty="0"/>
              <a:t> </a:t>
            </a:r>
            <a:r>
              <a:rPr lang="en-US" sz="2800" b="1" dirty="0"/>
              <a:t>)</a:t>
            </a:r>
            <a:endParaRPr lang="el-GR" sz="2800" b="1" dirty="0"/>
          </a:p>
        </p:txBody>
      </p:sp>
      <p:pic>
        <p:nvPicPr>
          <p:cNvPr id="9228" name="Picture 1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1" t="28195" r="10116" b="29916"/>
          <a:stretch/>
        </p:blipFill>
        <p:spPr bwMode="auto">
          <a:xfrm>
            <a:off x="3995936" y="4149080"/>
            <a:ext cx="2340000" cy="188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918511A-27D7-4382-8610-C71B1615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27967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313265"/>
            <a:ext cx="8262006" cy="523447"/>
          </a:xfrm>
        </p:spPr>
        <p:txBody>
          <a:bodyPr>
            <a:normAutofit/>
          </a:bodyPr>
          <a:lstStyle/>
          <a:p>
            <a:pPr algn="l"/>
            <a:r>
              <a:rPr lang="el-GR" sz="2400" dirty="0"/>
              <a:t>6. Πηγές πληροφοριών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1" t="47444" r="16120" b="39868"/>
          <a:stretch/>
        </p:blipFill>
        <p:spPr bwMode="auto">
          <a:xfrm>
            <a:off x="7888587" y="5658516"/>
            <a:ext cx="1025237" cy="92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4" t="24256" r="15972" b="50118"/>
          <a:stretch/>
        </p:blipFill>
        <p:spPr bwMode="auto">
          <a:xfrm>
            <a:off x="7872417" y="2931045"/>
            <a:ext cx="1041407" cy="18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4" t="46686" r="10477" b="39753"/>
          <a:stretch/>
        </p:blipFill>
        <p:spPr bwMode="auto">
          <a:xfrm>
            <a:off x="8014435" y="4750854"/>
            <a:ext cx="789709" cy="99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1" t="19188" r="9625" b="65967"/>
          <a:stretch/>
        </p:blipFill>
        <p:spPr bwMode="auto">
          <a:xfrm>
            <a:off x="7913002" y="1772816"/>
            <a:ext cx="1038913" cy="10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5932" r="5810" b="25336"/>
          <a:stretch/>
        </p:blipFill>
        <p:spPr bwMode="auto">
          <a:xfrm>
            <a:off x="365814" y="1556792"/>
            <a:ext cx="690248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/>
          <p:cNvSpPr txBox="1">
            <a:spLocks/>
          </p:cNvSpPr>
          <p:nvPr/>
        </p:nvSpPr>
        <p:spPr>
          <a:xfrm>
            <a:off x="279181" y="673305"/>
            <a:ext cx="8634643" cy="739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002060"/>
                </a:solidFill>
              </a:rPr>
              <a:t>Παγκόσμιος ιστός (</a:t>
            </a:r>
            <a:r>
              <a:rPr lang="en-US" sz="2400" b="1" dirty="0">
                <a:solidFill>
                  <a:srgbClr val="002060"/>
                </a:solidFill>
              </a:rPr>
              <a:t>www), </a:t>
            </a:r>
            <a:r>
              <a:rPr lang="el-GR" sz="2400" b="1" dirty="0">
                <a:solidFill>
                  <a:srgbClr val="002060"/>
                </a:solidFill>
              </a:rPr>
              <a:t> Εξ αποστάσεως βιβλιοθήκη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9" t="36958" r="3163" b="50866"/>
          <a:stretch/>
        </p:blipFill>
        <p:spPr bwMode="auto">
          <a:xfrm>
            <a:off x="7977394" y="882165"/>
            <a:ext cx="914400" cy="8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Ραβδωτό δεξιό βέλος 4"/>
          <p:cNvSpPr/>
          <p:nvPr/>
        </p:nvSpPr>
        <p:spPr>
          <a:xfrm rot="20122990">
            <a:off x="828952" y="2837999"/>
            <a:ext cx="507590" cy="432949"/>
          </a:xfrm>
          <a:prstGeom prst="stripedRightArrow">
            <a:avLst>
              <a:gd name="adj1" fmla="val 50000"/>
              <a:gd name="adj2" fmla="val 643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Ραβδωτό δεξιό βέλος 13"/>
          <p:cNvSpPr/>
          <p:nvPr/>
        </p:nvSpPr>
        <p:spPr>
          <a:xfrm rot="20122990">
            <a:off x="187150" y="4091107"/>
            <a:ext cx="507590" cy="432949"/>
          </a:xfrm>
          <a:prstGeom prst="stripedRightArrow">
            <a:avLst>
              <a:gd name="adj1" fmla="val 50000"/>
              <a:gd name="adj2" fmla="val 643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09444AE-88AD-4B5D-84DF-A9D18D47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5364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2188" y="260648"/>
            <a:ext cx="7542220" cy="504056"/>
          </a:xfrm>
        </p:spPr>
        <p:txBody>
          <a:bodyPr>
            <a:normAutofit/>
          </a:bodyPr>
          <a:lstStyle/>
          <a:p>
            <a:r>
              <a:rPr lang="el-GR" sz="2400" dirty="0"/>
              <a:t>7. Συνομιλία (</a:t>
            </a:r>
            <a:r>
              <a:rPr lang="en-US" sz="2400" dirty="0"/>
              <a:t>chat)</a:t>
            </a:r>
            <a:r>
              <a:rPr lang="el-GR" sz="2400" dirty="0"/>
              <a:t>, συνεργασία, ανταλλαγή αρχείων: </a:t>
            </a:r>
            <a:r>
              <a:rPr lang="en-US" sz="2400" dirty="0"/>
              <a:t> </a:t>
            </a:r>
            <a:endParaRPr lang="el-G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t="32619" r="36588" b="1"/>
          <a:stretch/>
        </p:blipFill>
        <p:spPr bwMode="auto">
          <a:xfrm>
            <a:off x="2015716" y="1124744"/>
            <a:ext cx="4536504" cy="560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567444"/>
            <a:ext cx="6480720" cy="773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rgbClr val="002060"/>
                </a:solidFill>
              </a:rPr>
              <a:t>Μέσα Κοινωνικής Δικτύωσης  - </a:t>
            </a:r>
            <a:r>
              <a:rPr lang="en-US" sz="2800" b="1" dirty="0">
                <a:solidFill>
                  <a:srgbClr val="002060"/>
                </a:solidFill>
              </a:rPr>
              <a:t>Social media 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7C18D4A-D1B3-48EF-9F6D-094957F5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17680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339" l="0" r="100000">
                        <a14:foregroundMark x1="25384" y1="75989" x2="71443" y2="56780"/>
                        <a14:foregroundMark x1="52815" y1="86723" x2="98362" y2="58475"/>
                        <a14:foregroundMark x1="76868" y1="64972" x2="87615" y2="83616"/>
                        <a14:foregroundMark x1="18833" y1="47175" x2="19857" y2="48446"/>
                        <a14:foregroundMark x1="20880" y1="46469" x2="20266" y2="50000"/>
                        <a14:backgroundMark x1="79222" y1="79520" x2="95087" y2="79944"/>
                        <a14:backgroundMark x1="19140" y1="49294" x2="24053" y2="48588"/>
                        <a14:backgroundMark x1="21904" y1="46751" x2="23644" y2="47458"/>
                        <a14:backgroundMark x1="70215" y1="47458" x2="72160" y2="49153"/>
                        <a14:backgroundMark x1="72671" y1="47175" x2="70727" y2="49153"/>
                        <a14:backgroundMark x1="80143" y1="15819" x2="89867" y2="15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4"/>
          <a:stretch/>
        </p:blipFill>
        <p:spPr bwMode="auto">
          <a:xfrm>
            <a:off x="683568" y="1340768"/>
            <a:ext cx="8100392" cy="54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547936" y="245202"/>
            <a:ext cx="7200800" cy="547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9. Εύρεση και αγορά εισιτηρίων: </a:t>
            </a: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907976" y="701080"/>
            <a:ext cx="7768480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rgbClr val="002060"/>
                </a:solidFill>
              </a:rPr>
              <a:t>Υπηρεσία κρατήσεων (</a:t>
            </a:r>
            <a:r>
              <a:rPr lang="en-US" sz="2800" b="1" dirty="0">
                <a:solidFill>
                  <a:srgbClr val="002060"/>
                </a:solidFill>
              </a:rPr>
              <a:t>booking services)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26E03C88-764D-4821-8E56-7F926C59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35195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832" y="-99392"/>
            <a:ext cx="7848600" cy="1927225"/>
          </a:xfrm>
        </p:spPr>
        <p:txBody>
          <a:bodyPr/>
          <a:lstStyle/>
          <a:p>
            <a:pPr algn="ctr"/>
            <a:r>
              <a:rPr lang="el-GR" b="1" dirty="0"/>
              <a:t>Υπηρεσίες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7504" y="6469360"/>
            <a:ext cx="6400800" cy="388640"/>
          </a:xfrm>
        </p:spPr>
        <p:txBody>
          <a:bodyPr>
            <a:norm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Επιμέλεια: Γιάννης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Κουρκουνάκης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s://www.benchmarkemail.com/images/blog/publicidad-en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1"/>
            <a:ext cx="4699185" cy="28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7"/>
          <p:cNvCxnSpPr/>
          <p:nvPr/>
        </p:nvCxnSpPr>
        <p:spPr>
          <a:xfrm>
            <a:off x="683568" y="198725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6728" y="5315711"/>
            <a:ext cx="574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Τι μπορώ να κάνω όταν έχω πρόσβαση στο Διαδίκτυο;</a:t>
            </a:r>
          </a:p>
        </p:txBody>
      </p:sp>
    </p:spTree>
    <p:extLst>
      <p:ext uri="{BB962C8B-B14F-4D97-AF65-F5344CB8AC3E}">
        <p14:creationId xmlns:p14="http://schemas.microsoft.com/office/powerpoint/2010/main" val="40107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519336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l-GR" sz="2800" dirty="0"/>
              <a:t>9. Εύρεση τοποθεσίας - διαδρομής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7225" r="2340"/>
          <a:stretch/>
        </p:blipFill>
        <p:spPr bwMode="auto">
          <a:xfrm>
            <a:off x="804035" y="1412776"/>
            <a:ext cx="7773533" cy="513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734888" y="764704"/>
            <a:ext cx="8229600" cy="519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rgbClr val="002060"/>
                </a:solidFill>
              </a:rPr>
              <a:t>Χάρτες – Υπηρεσία πλοήγησης </a:t>
            </a:r>
            <a:r>
              <a:rPr lang="en-US" sz="2800" b="1" dirty="0">
                <a:solidFill>
                  <a:srgbClr val="002060"/>
                </a:solidFill>
              </a:rPr>
              <a:t>GPS (Global Positioning System)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E6216AD-8087-4630-808E-9254AF3F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10998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enchmarkemail.com/images/blog/publicidad-en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9" y="3140968"/>
            <a:ext cx="3452619" cy="21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0118" y="11727"/>
            <a:ext cx="8147248" cy="792088"/>
          </a:xfrm>
        </p:spPr>
        <p:txBody>
          <a:bodyPr>
            <a:normAutofit/>
          </a:bodyPr>
          <a:lstStyle/>
          <a:p>
            <a:r>
              <a:rPr lang="el-GR" sz="3200" dirty="0"/>
              <a:t>Ερωτήσεις;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18663" y="665240"/>
            <a:ext cx="8676456" cy="2763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l-GR" sz="2000" dirty="0"/>
              <a:t>Είναι όλες αυτές οι υπηρεσίες απαραίτητες για την παρακολούθηση ενός προγράμματος </a:t>
            </a:r>
            <a:r>
              <a:rPr lang="el-GR" sz="2000" dirty="0" err="1"/>
              <a:t>ΕξΑΕ</a:t>
            </a:r>
            <a:r>
              <a:rPr lang="el-GR" sz="2000" dirty="0"/>
              <a:t>;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Τι κερδίζουμε με την χρήση αυτών των υπηρεσιών;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Είναι απαραίτητες νέες δεξιότητες καθώς αναπτύσσονται νέες υπηρεσίες; </a:t>
            </a:r>
          </a:p>
          <a:p>
            <a:pPr>
              <a:spcAft>
                <a:spcPts val="1800"/>
              </a:spcAft>
            </a:pPr>
            <a:endParaRPr lang="el-GR" sz="2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98376" y="5445955"/>
            <a:ext cx="8291264" cy="1439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Η συνέχεια στο εργαστήριο… για αναζήτηση ιστοσελίδων και πλοήγηση στον </a:t>
            </a:r>
            <a:r>
              <a:rPr lang="en-US" sz="2000" b="1" dirty="0"/>
              <a:t>“</a:t>
            </a:r>
            <a:r>
              <a:rPr lang="el-GR" sz="2000" b="1" dirty="0"/>
              <a:t>μαγικό»</a:t>
            </a:r>
            <a:r>
              <a:rPr lang="en-US" sz="2000" b="1" dirty="0"/>
              <a:t>”</a:t>
            </a:r>
            <a:r>
              <a:rPr lang="el-GR" sz="2000" b="1" dirty="0"/>
              <a:t> κόσμο του παγκόσμιου ιστού!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 algn="r">
              <a:buNone/>
            </a:pPr>
            <a:r>
              <a:rPr lang="el-GR" sz="2000" dirty="0"/>
              <a:t>Ευχαριστώ για την προσοχή σας!</a:t>
            </a:r>
          </a:p>
        </p:txBody>
      </p:sp>
      <p:pic>
        <p:nvPicPr>
          <p:cNvPr id="5" name="Picture 2" descr="Î¤Î¿ Î´Î¹Î±Î´Î¯ÎºÏÏÎ¿ ÏÏÎ½ ÏÏÎ±Î³Î¼Î¬ÏÏÎ½ Î¸Î± Î­ÏÎµÎ¹ Î¾ÎµÏÎµÏÎ¬ÏÎµÎ¹ ÏÎ·Î½ ÎºÎ¹Î½Î·ÏÎ® ÏÎ·Î»ÎµÏÏÎ½Î¯Î± Î¼Î­ÏÏÎ¹ ÏÎ¿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42" y="3110982"/>
            <a:ext cx="3276610" cy="20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9C99695A-0BF4-411D-B6DA-78437654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740" y="6556200"/>
            <a:ext cx="3677196" cy="329184"/>
          </a:xfrm>
        </p:spPr>
        <p:txBody>
          <a:bodyPr/>
          <a:lstStyle/>
          <a:p>
            <a:r>
              <a:rPr lang="el-GR" dirty="0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22166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5746E9B8-40D7-4DF1-8F96-F0E3E917E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8678" r="24013" b="9381"/>
          <a:stretch/>
        </p:blipFill>
        <p:spPr>
          <a:xfrm>
            <a:off x="223607" y="311585"/>
            <a:ext cx="8668873" cy="6501791"/>
          </a:xfrm>
          <a:prstGeom prst="rect">
            <a:avLst/>
          </a:prstGeom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7E6AB89-4FDA-491E-8281-7D266B2E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168" y="219496"/>
            <a:ext cx="2627784" cy="329184"/>
          </a:xfrm>
        </p:spPr>
        <p:txBody>
          <a:bodyPr/>
          <a:lstStyle/>
          <a:p>
            <a:r>
              <a:rPr lang="el-GR" dirty="0"/>
              <a:t>Επιμέλεια:  Γιάννης Κουρκουνάκης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7635B-A55A-4D9F-A27A-9B0536C685B4}"/>
              </a:ext>
            </a:extLst>
          </p:cNvPr>
          <p:cNvSpPr txBox="1"/>
          <p:nvPr/>
        </p:nvSpPr>
        <p:spPr>
          <a:xfrm>
            <a:off x="3851920" y="3562480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Τι παρατηρείτε;</a:t>
            </a:r>
          </a:p>
        </p:txBody>
      </p:sp>
    </p:spTree>
    <p:extLst>
      <p:ext uri="{BB962C8B-B14F-4D97-AF65-F5344CB8AC3E}">
        <p14:creationId xmlns:p14="http://schemas.microsoft.com/office/powerpoint/2010/main" val="26073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990600"/>
          </a:xfrm>
        </p:spPr>
        <p:txBody>
          <a:bodyPr/>
          <a:lstStyle/>
          <a:p>
            <a:r>
              <a:rPr lang="el-GR" dirty="0"/>
              <a:t>Στόχοι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1196752"/>
            <a:ext cx="7571184" cy="3340968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/>
              <a:t>Να αναγνωρίζουμε και να περιγράφουμε </a:t>
            </a:r>
            <a:br>
              <a:rPr lang="el-GR" dirty="0"/>
            </a:br>
            <a:r>
              <a:rPr lang="el-GR" dirty="0"/>
              <a:t>τις υπηρεσίες Διαδικτύου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/>
              <a:t>Να κατηγοριοποιούμε τις χρήσεις του Διαδικτύου και να τις συνδέουμε με υπηρεσίες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/>
              <a:t>Να υιοθετήσουμε την χρήση αυτών των υπηρεσιών στον σύγχρονο κόσμο μας.</a:t>
            </a:r>
          </a:p>
        </p:txBody>
      </p:sp>
      <p:pic>
        <p:nvPicPr>
          <p:cNvPr id="4" name="Picture 2" descr="Î¤Î¿ Î´Î¹Î±Î´Î¯ÎºÏÏÎ¿ ÏÏÎ½ ÏÏÎ±Î³Î¼Î¬ÏÏÎ½ Î¸Î± Î­ÏÎµÎ¹ Î¾ÎµÏÎµÏÎ¬ÏÎµÎ¹ ÏÎ·Î½ ÎºÎ¹Î½Î·ÏÎ® ÏÎ·Î»ÎµÏÏÎ½Î¯Î± Î¼Î­ÏÏÎ¹ ÏÎ¿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450551" cy="27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47C77C-6E2E-4EF8-83BE-DECA7FED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30999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760" y="218324"/>
            <a:ext cx="8892480" cy="762404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Ποιες λέξεις σας έρχονται στο μυαλό όταν ακούτε: </a:t>
            </a:r>
            <a:r>
              <a:rPr lang="el-GR" sz="2800" b="1" dirty="0"/>
              <a:t>Υπηρεσίες και χρήση Διαδικτύου.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760" y="1124743"/>
            <a:ext cx="8892480" cy="4891545"/>
          </a:xfrm>
          <a:ln>
            <a:solidFill>
              <a:schemeClr val="accent6">
                <a:lumMod val="75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dirty="0"/>
              <a:t>Εδώ μπαίνει η εικόνα από την αποτύπωση των ιδεών στο</a:t>
            </a:r>
            <a:r>
              <a:rPr lang="en-US" sz="1800" dirty="0"/>
              <a:t> </a:t>
            </a:r>
            <a:r>
              <a:rPr lang="en-US" sz="1800" dirty="0" err="1"/>
              <a:t>padlet</a:t>
            </a:r>
            <a:r>
              <a:rPr lang="en-US" sz="1800" dirty="0"/>
              <a:t>.</a:t>
            </a:r>
            <a:r>
              <a:rPr lang="el-GR" sz="1800" dirty="0"/>
              <a:t> </a:t>
            </a:r>
            <a:br>
              <a:rPr lang="el-GR" sz="1800" dirty="0"/>
            </a:br>
            <a:r>
              <a:rPr lang="el-GR" sz="1800" dirty="0"/>
              <a:t>Η παρουσίαση θα αναρτηθεί στην πλατφόρμα </a:t>
            </a:r>
            <a:r>
              <a:rPr lang="en-US" sz="1800" dirty="0"/>
              <a:t>e-class </a:t>
            </a:r>
            <a:r>
              <a:rPr lang="el-GR" sz="1800" dirty="0"/>
              <a:t>για περεταίρω μελέτη και </a:t>
            </a:r>
            <a:r>
              <a:rPr lang="el-GR" sz="1800" dirty="0" err="1"/>
              <a:t>αναστοχασμό</a:t>
            </a:r>
            <a:r>
              <a:rPr lang="el-GR" sz="1800" dirty="0"/>
              <a:t> των αποτελεσμάτων.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6694B-8D66-48EE-9B37-FB7074919ED5}"/>
              </a:ext>
            </a:extLst>
          </p:cNvPr>
          <p:cNvSpPr txBox="1"/>
          <p:nvPr/>
        </p:nvSpPr>
        <p:spPr>
          <a:xfrm>
            <a:off x="251520" y="6016289"/>
            <a:ext cx="876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Ας ξεχωρίσουμε τώρα ποιες από αυτές είναι </a:t>
            </a:r>
            <a:r>
              <a:rPr lang="el-GR" b="1" u="sng" dirty="0">
                <a:solidFill>
                  <a:schemeClr val="accent6">
                    <a:lumMod val="75000"/>
                  </a:schemeClr>
                </a:solidFill>
              </a:rPr>
              <a:t>Υπηρεσίες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(κατηγορίες) και ποιες ανήκουν σε </a:t>
            </a:r>
            <a:r>
              <a:rPr lang="el-GR" b="1" u="sng" dirty="0">
                <a:solidFill>
                  <a:schemeClr val="accent6">
                    <a:lumMod val="75000"/>
                  </a:schemeClr>
                </a:solidFill>
              </a:rPr>
              <a:t>χρήση - εφαρμογή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906B3F7-E3FB-4431-9667-853500ACE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5" b="14127"/>
          <a:stretch/>
        </p:blipFill>
        <p:spPr>
          <a:xfrm>
            <a:off x="286334" y="2060848"/>
            <a:ext cx="8731906" cy="39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360040"/>
          </a:xfrm>
        </p:spPr>
        <p:txBody>
          <a:bodyPr>
            <a:noAutofit/>
          </a:bodyPr>
          <a:lstStyle/>
          <a:p>
            <a:r>
              <a:rPr lang="el-GR" sz="2400" b="1" dirty="0"/>
              <a:t>Κατηγορίες Υπηρεσιών Διαδικτύου με βάση την χρήσης τους</a:t>
            </a:r>
          </a:p>
        </p:txBody>
      </p:sp>
      <p:sp>
        <p:nvSpPr>
          <p:cNvPr id="18" name="Θέση υποσέλιδου 17">
            <a:extLst>
              <a:ext uri="{FF2B5EF4-FFF2-40B4-BE49-F238E27FC236}">
                <a16:creationId xmlns:a16="http://schemas.microsoft.com/office/drawing/2014/main" id="{8E2672A0-311F-4EEA-A425-A3227D11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05" y="6597352"/>
            <a:ext cx="2543871" cy="236600"/>
          </a:xfrm>
        </p:spPr>
        <p:txBody>
          <a:bodyPr/>
          <a:lstStyle/>
          <a:p>
            <a:r>
              <a:rPr lang="el-GR" dirty="0"/>
              <a:t>Επιμέλεια:  Γιάννης Κουρκουνάκης</a:t>
            </a:r>
          </a:p>
        </p:txBody>
      </p:sp>
      <p:graphicFrame>
        <p:nvGraphicFramePr>
          <p:cNvPr id="2" name="Πίνακας 4">
            <a:extLst>
              <a:ext uri="{FF2B5EF4-FFF2-40B4-BE49-F238E27FC236}">
                <a16:creationId xmlns:a16="http://schemas.microsoft.com/office/drawing/2014/main" id="{A32BEAF9-C133-4D98-A5A3-C6FEB861D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42601"/>
              </p:ext>
            </p:extLst>
          </p:nvPr>
        </p:nvGraphicFramePr>
        <p:xfrm>
          <a:off x="109041" y="699414"/>
          <a:ext cx="8925918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959">
                  <a:extLst>
                    <a:ext uri="{9D8B030D-6E8A-4147-A177-3AD203B41FA5}">
                      <a16:colId xmlns:a16="http://schemas.microsoft.com/office/drawing/2014/main" val="1107119448"/>
                    </a:ext>
                  </a:extLst>
                </a:gridCol>
                <a:gridCol w="4462959">
                  <a:extLst>
                    <a:ext uri="{9D8B030D-6E8A-4147-A177-3AD203B41FA5}">
                      <a16:colId xmlns:a16="http://schemas.microsoft.com/office/drawing/2014/main" val="503161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Κατηγορία υπηρεσίας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Χρήση - εφαρμογές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5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Παγκόσμιος Ιστός </a:t>
                      </a:r>
                      <a:r>
                        <a:rPr lang="en-US" sz="1400" b="1" dirty="0"/>
                        <a:t>(www)</a:t>
                      </a:r>
                      <a:r>
                        <a:rPr lang="el-GR" sz="1400" b="1" dirty="0"/>
                        <a:t>  </a:t>
                      </a:r>
                      <a:br>
                        <a:rPr lang="el-GR" sz="1400" b="1" dirty="0"/>
                      </a:br>
                      <a:r>
                        <a:rPr lang="el-G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Ο Παγκόσμιος Ιστός ενσωματώνει σχεδόν όλες τις άλλες υπηρεσίες και εφαρμογές σε ιστοσελίδες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Ενημέρωση</a:t>
                      </a:r>
                      <a:r>
                        <a:rPr lang="en-US" sz="1400" dirty="0"/>
                        <a:t> – </a:t>
                      </a:r>
                      <a:r>
                        <a:rPr lang="el-GR" sz="1400" dirty="0"/>
                        <a:t>Πληροφόρηση</a:t>
                      </a:r>
                      <a:r>
                        <a:rPr lang="en-US" sz="1400" dirty="0"/>
                        <a:t> – </a:t>
                      </a:r>
                      <a:r>
                        <a:rPr lang="el-GR" sz="1400" dirty="0"/>
                        <a:t>Γνώση</a:t>
                      </a:r>
                      <a:br>
                        <a:rPr lang="en-US" sz="1400" dirty="0"/>
                      </a:br>
                      <a:r>
                        <a:rPr lang="el-GR" sz="1400" dirty="0"/>
                        <a:t>Ειδησεογραφικά </a:t>
                      </a:r>
                      <a:r>
                        <a:rPr lang="en-US" sz="1400" dirty="0"/>
                        <a:t>Sites, blogs, </a:t>
                      </a:r>
                      <a:r>
                        <a:rPr lang="el-GR" sz="1400" dirty="0"/>
                        <a:t>παντός τύπου  ιστοσελίδες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8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/>
                        <a:t>Μηχανές αναζήτησης </a:t>
                      </a:r>
                      <a:r>
                        <a:rPr lang="el-GR" sz="1400" dirty="0"/>
                        <a:t>(</a:t>
                      </a:r>
                      <a:r>
                        <a:rPr lang="en-US" sz="1400" dirty="0"/>
                        <a:t>search engines)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Αναζήτηση δικτυακών τόπων (ιστοσελίδων)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Google, Bing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1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Πολυμέσα - Αναμεταδώσεις </a:t>
                      </a:r>
                      <a:r>
                        <a:rPr lang="en-US" sz="1400" dirty="0"/>
                        <a:t>(Multimedia, streaming, web TV, broadcasting</a:t>
                      </a:r>
                      <a:r>
                        <a:rPr lang="el-GR" sz="140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Ψυχαγωγία: Μουσική, ταινίες, παιχνίδια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YouTube, Live radio</a:t>
                      </a:r>
                      <a:r>
                        <a:rPr lang="el-GR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0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err="1"/>
                        <a:t>Ηλ</a:t>
                      </a:r>
                      <a:r>
                        <a:rPr lang="el-GR" sz="1400" b="1" dirty="0"/>
                        <a:t>. Ταχυδρομείο. (</a:t>
                      </a:r>
                      <a:r>
                        <a:rPr lang="en-US" sz="1400" b="1" dirty="0"/>
                        <a:t>e-mail</a:t>
                      </a:r>
                      <a:r>
                        <a:rPr lang="el-GR" sz="1400" b="1" dirty="0"/>
                        <a:t>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err="1"/>
                        <a:t>Ηλ</a:t>
                      </a:r>
                      <a:r>
                        <a:rPr lang="el-GR" sz="1400" dirty="0"/>
                        <a:t>. μηνύματα ταχυδρομείου</a:t>
                      </a:r>
                      <a:br>
                        <a:rPr lang="el-GR" sz="1400" dirty="0"/>
                      </a:br>
                      <a:r>
                        <a:rPr lang="en-US" sz="1400" dirty="0"/>
                        <a:t>Gmail, Yahoo</a:t>
                      </a:r>
                      <a:r>
                        <a:rPr lang="el-GR" sz="1400" dirty="0"/>
                        <a:t> </a:t>
                      </a:r>
                      <a:r>
                        <a:rPr lang="en-US" sz="1400" dirty="0"/>
                        <a:t>Mail, Hotmail, Pop 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78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Τηλεδιασκέψεις (</a:t>
                      </a:r>
                      <a:r>
                        <a:rPr lang="en-US" sz="1400" b="1" dirty="0"/>
                        <a:t>Videoconferences)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Επικοινωνία ομάδων με εικόνα, ήχο, εργαλεία διαμοιρασμού οθόνης, αρχείων (</a:t>
                      </a:r>
                      <a:r>
                        <a:rPr lang="en-US" sz="1400" dirty="0"/>
                        <a:t>Skype, Zoom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3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/>
                        <a:t>Μέσα Κοινωνικής Δικτύωσης (</a:t>
                      </a:r>
                      <a:r>
                        <a:rPr lang="en-US" sz="1400" b="1" dirty="0"/>
                        <a:t>social media)</a:t>
                      </a:r>
                      <a:br>
                        <a:rPr lang="el-GR" sz="1400" b="1" dirty="0"/>
                      </a:br>
                      <a:r>
                        <a:rPr lang="el-GR" sz="1400" b="1" dirty="0"/>
                        <a:t>– Ομάδες συζήτησης – </a:t>
                      </a:r>
                      <a:r>
                        <a:rPr lang="en-US" sz="1400" b="1" dirty="0"/>
                        <a:t>Forums – Blogs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Μηνύματα, συνομιλία, δημοσίευση  </a:t>
                      </a:r>
                      <a:br>
                        <a:rPr lang="el-GR" sz="1400" dirty="0"/>
                      </a:br>
                      <a:r>
                        <a:rPr lang="el-GR" sz="1400" dirty="0"/>
                        <a:t>ιδεών και  αρχείων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5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 err="1"/>
                        <a:t>Ηλ</a:t>
                      </a:r>
                      <a:r>
                        <a:rPr lang="el-GR" sz="1400" b="1" dirty="0"/>
                        <a:t>. Συναλλαγές (</a:t>
                      </a:r>
                      <a:r>
                        <a:rPr lang="en-US" sz="1400" b="1" dirty="0"/>
                        <a:t>e-transactions</a:t>
                      </a:r>
                      <a:r>
                        <a:rPr lang="el-GR" sz="1400" b="1" dirty="0"/>
                        <a:t>)</a:t>
                      </a:r>
                      <a:r>
                        <a:rPr lang="en-US" sz="1400" b="1" dirty="0"/>
                        <a:t> </a:t>
                      </a:r>
                      <a:br>
                        <a:rPr lang="en-US" sz="1400" b="1" dirty="0"/>
                      </a:br>
                      <a:r>
                        <a:rPr lang="el-GR" sz="1400" dirty="0"/>
                        <a:t>    - (</a:t>
                      </a:r>
                      <a:r>
                        <a:rPr lang="en-US" sz="1400" dirty="0"/>
                        <a:t>e-commerce</a:t>
                      </a:r>
                      <a:r>
                        <a:rPr lang="el-GR" sz="1400" dirty="0"/>
                        <a:t>)     -</a:t>
                      </a:r>
                      <a:r>
                        <a:rPr lang="en-US" sz="1400" dirty="0"/>
                        <a:t> </a:t>
                      </a:r>
                      <a:r>
                        <a:rPr lang="el-GR" sz="1400" dirty="0"/>
                        <a:t>(</a:t>
                      </a:r>
                      <a:r>
                        <a:rPr lang="en-US" sz="1400" dirty="0"/>
                        <a:t>bookings) </a:t>
                      </a:r>
                      <a:br>
                        <a:rPr lang="en-US" sz="1400" dirty="0"/>
                      </a:br>
                      <a:r>
                        <a:rPr lang="el-GR" sz="1400" dirty="0"/>
                        <a:t>    - (e-</a:t>
                      </a:r>
                      <a:r>
                        <a:rPr lang="en-US" sz="1400" dirty="0"/>
                        <a:t> banking</a:t>
                      </a:r>
                      <a:r>
                        <a:rPr lang="el-GR" sz="1400" dirty="0"/>
                        <a:t>)</a:t>
                      </a:r>
                      <a:r>
                        <a:rPr lang="en-US" sz="1400" dirty="0"/>
                        <a:t> </a:t>
                      </a:r>
                      <a:r>
                        <a:rPr lang="el-GR" sz="1400" dirty="0"/>
                        <a:t>       </a:t>
                      </a:r>
                      <a:r>
                        <a:rPr lang="en-US" sz="1400" dirty="0"/>
                        <a:t>- </a:t>
                      </a:r>
                      <a:r>
                        <a:rPr lang="el-GR" sz="1400" dirty="0"/>
                        <a:t>(e-</a:t>
                      </a:r>
                      <a:r>
                        <a:rPr lang="en-US" sz="1400" dirty="0"/>
                        <a:t>government</a:t>
                      </a:r>
                      <a:r>
                        <a:rPr lang="el-GR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Ηλεκτρονικό εμπόριο – αγορές, Κρατήσεις εισιτηρίων, Τραπεζικές συναλλαγές, Συναλλαγές με κυβερνητικούς φορείς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/>
                        <a:t>Μεταφορά αρχείων (</a:t>
                      </a:r>
                      <a:r>
                        <a:rPr lang="en-US" sz="1400" b="1" dirty="0"/>
                        <a:t>FTP)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Ανέβασμα, κατέβασμα αρχείων, </a:t>
                      </a:r>
                      <a:br>
                        <a:rPr lang="el-GR" sz="1400" dirty="0"/>
                      </a:br>
                      <a:r>
                        <a:rPr lang="en-US" sz="1400" dirty="0"/>
                        <a:t>Upload, Download, Torrents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56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dirty="0"/>
                        <a:t>Σύνδεση εξ αποστάσεως </a:t>
                      </a:r>
                      <a:r>
                        <a:rPr lang="en-US" sz="1400" b="1" dirty="0"/>
                        <a:t>(telnet)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Εργασία και εκτέλεση προγραμμάτων εξ αποστάσεως σε άλλους υπολογιστές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19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(</a:t>
                      </a:r>
                      <a:r>
                        <a:rPr lang="el-GR" sz="1400" b="1" dirty="0"/>
                        <a:t>ι-</a:t>
                      </a:r>
                      <a:r>
                        <a:rPr lang="en-US" sz="1400" b="1" dirty="0"/>
                        <a:t>cloud)  </a:t>
                      </a:r>
                      <a:r>
                        <a:rPr lang="en-US" sz="1400" dirty="0"/>
                        <a:t>… [google drive, google docs]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Αποθήκευση και εφαρμογές στο </a:t>
                      </a:r>
                      <a:r>
                        <a:rPr lang="en-US" sz="1400" dirty="0"/>
                        <a:t>“</a:t>
                      </a:r>
                      <a:r>
                        <a:rPr lang="el-GR" sz="1400" dirty="0"/>
                        <a:t>σύννεφο</a:t>
                      </a:r>
                      <a:r>
                        <a:rPr lang="en-US" sz="1400" dirty="0"/>
                        <a:t>”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731666"/>
                  </a:ext>
                </a:extLst>
              </a:tr>
            </a:tbl>
          </a:graphicData>
        </a:graphic>
      </p:graphicFrame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FDDCB9AD-43AD-4970-BFD4-8EF52F540C0F}"/>
              </a:ext>
            </a:extLst>
          </p:cNvPr>
          <p:cNvSpPr/>
          <p:nvPr/>
        </p:nvSpPr>
        <p:spPr>
          <a:xfrm>
            <a:off x="110578" y="1052736"/>
            <a:ext cx="8925918" cy="70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4DDAF608-CD7C-4DA6-B753-FD2D70010D98}"/>
              </a:ext>
            </a:extLst>
          </p:cNvPr>
          <p:cNvSpPr/>
          <p:nvPr/>
        </p:nvSpPr>
        <p:spPr>
          <a:xfrm>
            <a:off x="110578" y="1760122"/>
            <a:ext cx="8925918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Ορθογώνιο 39">
            <a:extLst>
              <a:ext uri="{FF2B5EF4-FFF2-40B4-BE49-F238E27FC236}">
                <a16:creationId xmlns:a16="http://schemas.microsoft.com/office/drawing/2014/main" id="{3BCFB2A5-9272-4741-BB17-D019271CCFAB}"/>
              </a:ext>
            </a:extLst>
          </p:cNvPr>
          <p:cNvSpPr/>
          <p:nvPr/>
        </p:nvSpPr>
        <p:spPr>
          <a:xfrm>
            <a:off x="110578" y="2336122"/>
            <a:ext cx="8925918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Ορθογώνιο 40">
            <a:extLst>
              <a:ext uri="{FF2B5EF4-FFF2-40B4-BE49-F238E27FC236}">
                <a16:creationId xmlns:a16="http://schemas.microsoft.com/office/drawing/2014/main" id="{61F87301-0306-4F27-8934-608E88C3099D}"/>
              </a:ext>
            </a:extLst>
          </p:cNvPr>
          <p:cNvSpPr/>
          <p:nvPr/>
        </p:nvSpPr>
        <p:spPr>
          <a:xfrm>
            <a:off x="110578" y="2833524"/>
            <a:ext cx="8925918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id="{19CFCEA6-DC80-4961-B182-AD26C469A496}"/>
              </a:ext>
            </a:extLst>
          </p:cNvPr>
          <p:cNvSpPr/>
          <p:nvPr/>
        </p:nvSpPr>
        <p:spPr>
          <a:xfrm>
            <a:off x="110578" y="3325389"/>
            <a:ext cx="8925918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Ορθογώνιο 42">
            <a:extLst>
              <a:ext uri="{FF2B5EF4-FFF2-40B4-BE49-F238E27FC236}">
                <a16:creationId xmlns:a16="http://schemas.microsoft.com/office/drawing/2014/main" id="{5A37B6ED-9607-4B14-9998-543D1A14D919}"/>
              </a:ext>
            </a:extLst>
          </p:cNvPr>
          <p:cNvSpPr/>
          <p:nvPr/>
        </p:nvSpPr>
        <p:spPr>
          <a:xfrm>
            <a:off x="110578" y="3822791"/>
            <a:ext cx="8925918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id="{D2B5058A-F143-4796-B21C-8BEC692DF879}"/>
              </a:ext>
            </a:extLst>
          </p:cNvPr>
          <p:cNvSpPr/>
          <p:nvPr/>
        </p:nvSpPr>
        <p:spPr>
          <a:xfrm>
            <a:off x="110578" y="4365104"/>
            <a:ext cx="892591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1CB91AA4-D072-4144-8915-ACE8888D977A}"/>
              </a:ext>
            </a:extLst>
          </p:cNvPr>
          <p:cNvSpPr/>
          <p:nvPr/>
        </p:nvSpPr>
        <p:spPr>
          <a:xfrm>
            <a:off x="110578" y="5092797"/>
            <a:ext cx="8925918" cy="568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Ορθογώνιο 45">
            <a:extLst>
              <a:ext uri="{FF2B5EF4-FFF2-40B4-BE49-F238E27FC236}">
                <a16:creationId xmlns:a16="http://schemas.microsoft.com/office/drawing/2014/main" id="{E5207AC5-13E5-4D85-9251-576424AA734B}"/>
              </a:ext>
            </a:extLst>
          </p:cNvPr>
          <p:cNvSpPr/>
          <p:nvPr/>
        </p:nvSpPr>
        <p:spPr>
          <a:xfrm>
            <a:off x="110578" y="5641065"/>
            <a:ext cx="8925918" cy="51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226E4B0C-5945-4662-B9BA-4AA8900277C6}"/>
              </a:ext>
            </a:extLst>
          </p:cNvPr>
          <p:cNvSpPr/>
          <p:nvPr/>
        </p:nvSpPr>
        <p:spPr>
          <a:xfrm>
            <a:off x="110578" y="6158586"/>
            <a:ext cx="8925918" cy="39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48768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8768 0.0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48698 0.006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48698 0.006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48698 0.006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48698 0.006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48698 0.006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48698 0.006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48698 0.006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48698 0.0069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ΒΑΣΙΚΕΣ ΥΠΗΡΕΣΙΕΣ ΔΙΑΔΙΚΤΥΟΥ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8032" y="5277544"/>
            <a:ext cx="8748464" cy="139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Πρόσβαση στις Υπηρεσίες Διαδικτύου:</a:t>
            </a:r>
          </a:p>
          <a:p>
            <a:r>
              <a:rPr lang="el-GR" sz="2000" dirty="0"/>
              <a:t>μέσω ιστοσελίδων (</a:t>
            </a:r>
            <a:r>
              <a:rPr lang="en-US" sz="2000" dirty="0"/>
              <a:t>www)</a:t>
            </a:r>
            <a:r>
              <a:rPr lang="el-GR" sz="2000" dirty="0"/>
              <a:t> </a:t>
            </a:r>
            <a:r>
              <a:rPr lang="el-GR" sz="2000" dirty="0">
                <a:sym typeface="Wingdings" panose="05000000000000000000" pitchFamily="2" charset="2"/>
              </a:rPr>
              <a:t> </a:t>
            </a:r>
            <a:r>
              <a:rPr lang="el-GR" sz="2000" dirty="0" err="1">
                <a:sym typeface="Wingdings" panose="05000000000000000000" pitchFamily="2" charset="2"/>
              </a:rPr>
              <a:t>Φυλλομετρητή</a:t>
            </a:r>
            <a:r>
              <a:rPr lang="el-GR" sz="2000" dirty="0">
                <a:sym typeface="Wingdings" panose="05000000000000000000" pitchFamily="2" charset="2"/>
              </a:rPr>
              <a:t> ιστού (</a:t>
            </a:r>
            <a:r>
              <a:rPr lang="en-US" sz="2000" dirty="0">
                <a:sym typeface="Wingdings" panose="05000000000000000000" pitchFamily="2" charset="2"/>
              </a:rPr>
              <a:t>web browser)</a:t>
            </a:r>
            <a:endParaRPr lang="en-US" sz="2000" dirty="0"/>
          </a:p>
          <a:p>
            <a:r>
              <a:rPr lang="el-GR" sz="2000" dirty="0"/>
              <a:t>μέσω εφαρμογών (</a:t>
            </a:r>
            <a:r>
              <a:rPr lang="en-US" sz="2000" dirty="0"/>
              <a:t>apps) </a:t>
            </a:r>
            <a:r>
              <a:rPr lang="el-GR" sz="2000" dirty="0"/>
              <a:t>{</a:t>
            </a:r>
            <a:r>
              <a:rPr lang="el-GR" sz="1900" dirty="0"/>
              <a:t>οι οποίες έχουν πρόσβαση σε αυτές τις υπηρεσίες}</a:t>
            </a:r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F705A511-107D-4024-8CA9-888B4D997B0B}"/>
              </a:ext>
            </a:extLst>
          </p:cNvPr>
          <p:cNvGrpSpPr/>
          <p:nvPr/>
        </p:nvGrpSpPr>
        <p:grpSpPr>
          <a:xfrm>
            <a:off x="755576" y="1051148"/>
            <a:ext cx="7848872" cy="4322068"/>
            <a:chOff x="755576" y="1051148"/>
            <a:chExt cx="7848872" cy="4322068"/>
          </a:xfrm>
        </p:grpSpPr>
        <p:sp>
          <p:nvSpPr>
            <p:cNvPr id="4" name="Έλλειψη 3"/>
            <p:cNvSpPr/>
            <p:nvPr/>
          </p:nvSpPr>
          <p:spPr>
            <a:xfrm>
              <a:off x="1763688" y="1916832"/>
              <a:ext cx="5472608" cy="2808312"/>
            </a:xfrm>
            <a:prstGeom prst="ellipse">
              <a:avLst/>
            </a:prstGeom>
            <a:gradFill>
              <a:gsLst>
                <a:gs pos="1000">
                  <a:srgbClr val="A50021"/>
                </a:gs>
                <a:gs pos="48000">
                  <a:srgbClr val="A50021">
                    <a:lumMod val="100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6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Παγκόσμιος Ιστός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World Wide Web</a:t>
              </a:r>
              <a:endPara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Έλλειψη 5"/>
            <p:cNvSpPr/>
            <p:nvPr/>
          </p:nvSpPr>
          <p:spPr>
            <a:xfrm>
              <a:off x="755576" y="1268760"/>
              <a:ext cx="3312368" cy="1656184"/>
            </a:xfrm>
            <a:prstGeom prst="ellipse">
              <a:avLst/>
            </a:prstGeom>
            <a:gradFill flip="none" rotWithShape="1">
              <a:gsLst>
                <a:gs pos="0">
                  <a:srgbClr val="002060"/>
                </a:gs>
                <a:gs pos="40000">
                  <a:srgbClr val="0070C0"/>
                </a:gs>
                <a:gs pos="77000">
                  <a:srgbClr val="0070C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Ηλεκτρονικό Ταχυδρομείο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EMAIL</a:t>
              </a:r>
              <a:endPara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Σύννεφο 11"/>
            <p:cNvSpPr/>
            <p:nvPr/>
          </p:nvSpPr>
          <p:spPr>
            <a:xfrm>
              <a:off x="3275856" y="3933056"/>
              <a:ext cx="2592288" cy="1296144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cloud</a:t>
              </a:r>
              <a:endParaRPr lang="el-GR" b="1" dirty="0"/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5580111" y="1628800"/>
              <a:ext cx="2808077" cy="1008112"/>
            </a:xfrm>
            <a:prstGeom prst="ellipse">
              <a:avLst/>
            </a:prstGeom>
            <a:gradFill flip="none" rotWithShape="1">
              <a:gsLst>
                <a:gs pos="2000">
                  <a:schemeClr val="accent2">
                    <a:lumMod val="75000"/>
                  </a:schemeClr>
                </a:gs>
                <a:gs pos="52000">
                  <a:srgbClr val="FF33CC"/>
                </a:gs>
                <a:gs pos="10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Μεταφορά αρχείων</a:t>
              </a:r>
              <a:br>
                <a:rPr lang="el-G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FTP</a:t>
              </a:r>
              <a:endPara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4907958" y="3789040"/>
              <a:ext cx="3480231" cy="15841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002060"/>
                  </a:solidFill>
                </a:rPr>
                <a:t>Κοινωνικά δίκτυα </a:t>
              </a:r>
              <a:br>
                <a:rPr lang="el-GR" sz="2000" b="1" dirty="0">
                  <a:solidFill>
                    <a:srgbClr val="002060"/>
                  </a:solidFill>
                </a:rPr>
              </a:br>
              <a:r>
                <a:rPr lang="en-US" sz="2000" b="1" dirty="0">
                  <a:solidFill>
                    <a:srgbClr val="002060"/>
                  </a:solidFill>
                </a:rPr>
                <a:t>social media</a:t>
              </a:r>
              <a:br>
                <a:rPr lang="el-GR" sz="2000" b="1" dirty="0">
                  <a:solidFill>
                    <a:srgbClr val="002060"/>
                  </a:solidFill>
                </a:rPr>
              </a:br>
              <a:r>
                <a:rPr lang="el-GR" sz="2000" b="1" dirty="0">
                  <a:solidFill>
                    <a:srgbClr val="002060"/>
                  </a:solidFill>
                </a:rPr>
                <a:t>&amp; Επικοινωνίες</a:t>
              </a: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6948264" y="2924944"/>
              <a:ext cx="1536015" cy="4680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telnet</a:t>
              </a:r>
              <a:endPara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755576" y="3573016"/>
              <a:ext cx="3312368" cy="158417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002060"/>
                  </a:solidFill>
                </a:rPr>
                <a:t>Ηλεκτρονικές συναλλαγές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e-transactions </a:t>
              </a:r>
              <a:endParaRPr lang="el-GR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Straight Connector 7"/>
            <p:cNvCxnSpPr/>
            <p:nvPr/>
          </p:nvCxnSpPr>
          <p:spPr>
            <a:xfrm>
              <a:off x="755848" y="1051148"/>
              <a:ext cx="7848600" cy="158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9D9B80A-C1CD-4FFE-9D5E-3068D063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1997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0"/>
            <a:ext cx="9144000" cy="220786"/>
          </a:xfrm>
          <a:prstGeom prst="rect">
            <a:avLst/>
          </a:prstGeom>
          <a:solidFill>
            <a:srgbClr val="4F81B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r="8191" b="20644"/>
          <a:stretch/>
        </p:blipFill>
        <p:spPr bwMode="auto">
          <a:xfrm>
            <a:off x="611560" y="1353386"/>
            <a:ext cx="8229600" cy="527866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8D4C9"/>
              </a:clrFrom>
              <a:clrTo>
                <a:srgbClr val="58D4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3488548"/>
            <a:ext cx="404387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457200" y="226344"/>
            <a:ext cx="8229600" cy="990600"/>
          </a:xfrm>
        </p:spPr>
        <p:txBody>
          <a:bodyPr>
            <a:noAutofit/>
          </a:bodyPr>
          <a:lstStyle/>
          <a:p>
            <a:r>
              <a:rPr lang="el-GR" sz="3200" dirty="0"/>
              <a:t>Εργασία σε ομάδες: Μελέτη περίπτωσης</a:t>
            </a:r>
            <a:br>
              <a:rPr lang="el-GR" sz="3200" dirty="0"/>
            </a:br>
            <a:r>
              <a:rPr lang="el-GR" sz="3200" b="1" dirty="0"/>
              <a:t>ΕΞ ΑΠΟΣΤΑΣΕΩΣ ΕΚΠΑΙΔΕΥΣΗ</a:t>
            </a:r>
          </a:p>
        </p:txBody>
      </p:sp>
      <p:sp>
        <p:nvSpPr>
          <p:cNvPr id="5" name="Ραβδωτό δεξιό βέλος 4"/>
          <p:cNvSpPr/>
          <p:nvPr/>
        </p:nvSpPr>
        <p:spPr>
          <a:xfrm rot="19412217">
            <a:off x="1620684" y="2408519"/>
            <a:ext cx="864096" cy="28803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E9A410B-A70C-449A-9A6D-DE5952F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Επιμέλεια:  Γιάννης Κουρκουνάκης</a:t>
            </a:r>
          </a:p>
        </p:txBody>
      </p:sp>
    </p:spTree>
    <p:extLst>
      <p:ext uri="{BB962C8B-B14F-4D97-AF65-F5344CB8AC3E}">
        <p14:creationId xmlns:p14="http://schemas.microsoft.com/office/powerpoint/2010/main" val="36737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ECF3FC-9D8D-4B91-872F-BA608FE4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9" r="16926"/>
          <a:stretch/>
        </p:blipFill>
        <p:spPr>
          <a:xfrm>
            <a:off x="39171" y="1054277"/>
            <a:ext cx="9065658" cy="5810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2D8D3-51C1-4879-8C56-75049713A271}"/>
              </a:ext>
            </a:extLst>
          </p:cNvPr>
          <p:cNvSpPr txBox="1"/>
          <p:nvPr/>
        </p:nvSpPr>
        <p:spPr>
          <a:xfrm>
            <a:off x="3131840" y="4293095"/>
            <a:ext cx="5972989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cs typeface="Arial" panose="020B0604020202020204" pitchFamily="34" charset="0"/>
              </a:rPr>
              <a:t>ΕΙΣΑΓΩΓΗ  |  ΜΑΘΗΜΑΤΑ  |  ΔΙΚΑΙΟΛΟΓΗΤΙΚΑ  |  ΚΟΣΤΟΣ  |  ΠΙΣΤΟΠΟΙΗΤΙΚΑ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BBC27-C2FE-4107-AA27-717E569E8086}"/>
              </a:ext>
            </a:extLst>
          </p:cNvPr>
          <p:cNvSpPr txBox="1"/>
          <p:nvPr/>
        </p:nvSpPr>
        <p:spPr>
          <a:xfrm>
            <a:off x="64686" y="332656"/>
            <a:ext cx="9096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Ποιες Υπηρεσίες – εφαρμογές θα χρειαστούμε για να συμμετέχουμε σε ένα πρόγραμμα </a:t>
            </a:r>
            <a:r>
              <a:rPr lang="el-G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ΕξΑΕ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του ΕΚΠΑ; 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A09EAEB3-8835-4ACC-A4D7-1493EE6C586D}"/>
              </a:ext>
            </a:extLst>
          </p:cNvPr>
          <p:cNvCxnSpPr/>
          <p:nvPr/>
        </p:nvCxnSpPr>
        <p:spPr>
          <a:xfrm flipV="1">
            <a:off x="1403648" y="3789040"/>
            <a:ext cx="360040" cy="170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1D340D64-447D-4F2F-86C3-ACAD12B376A1}"/>
              </a:ext>
            </a:extLst>
          </p:cNvPr>
          <p:cNvCxnSpPr/>
          <p:nvPr/>
        </p:nvCxnSpPr>
        <p:spPr>
          <a:xfrm flipV="1">
            <a:off x="5220072" y="4567763"/>
            <a:ext cx="360040" cy="170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8B5E8167-05DD-4D08-918F-EDE7247D1923}"/>
              </a:ext>
            </a:extLst>
          </p:cNvPr>
          <p:cNvCxnSpPr/>
          <p:nvPr/>
        </p:nvCxnSpPr>
        <p:spPr>
          <a:xfrm flipV="1">
            <a:off x="6588224" y="4582918"/>
            <a:ext cx="360040" cy="170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0C0E37-8660-44A7-A391-CEED33B0501F}"/>
              </a:ext>
            </a:extLst>
          </p:cNvPr>
          <p:cNvSpPr txBox="1"/>
          <p:nvPr/>
        </p:nvSpPr>
        <p:spPr>
          <a:xfrm>
            <a:off x="4932040" y="5001783"/>
            <a:ext cx="4172789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streaming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συναντήσεις στις θεματικές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0F47CE3B-2FA5-4F57-9F1A-6F2740F25CA8}"/>
              </a:ext>
            </a:extLst>
          </p:cNvPr>
          <p:cNvCxnSpPr/>
          <p:nvPr/>
        </p:nvCxnSpPr>
        <p:spPr>
          <a:xfrm flipV="1">
            <a:off x="4643297" y="5197239"/>
            <a:ext cx="360040" cy="170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φήνει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αφήνει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3070</TotalTime>
  <Words>1003</Words>
  <Application>Microsoft Office PowerPoint</Application>
  <PresentationFormat>Προβολή στην οθόνη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Σαφήνεια</vt:lpstr>
      <vt:lpstr>Προηγούμενο μάθημα:  Ορισμός Διαδικτύου και Υλικό (Hardware)</vt:lpstr>
      <vt:lpstr>Υπηρεσίες Διαδικτύου</vt:lpstr>
      <vt:lpstr>Παρουσίαση του PowerPoint</vt:lpstr>
      <vt:lpstr>Στόχοι</vt:lpstr>
      <vt:lpstr>Ποιες λέξεις σας έρχονται στο μυαλό όταν ακούτε: Υπηρεσίες και χρήση Διαδικτύου. </vt:lpstr>
      <vt:lpstr>Κατηγορίες Υπηρεσιών Διαδικτύου με βάση την χρήσης τους</vt:lpstr>
      <vt:lpstr>ΒΑΣΙΚΕΣ ΥΠΗΡΕΣΙΕΣ ΔΙΑΔΙΚΤΥΟΥ</vt:lpstr>
      <vt:lpstr>Εργασία σε ομάδες: Μελέτη περίπτωσης ΕΞ ΑΠΟΣΤΑΣΕΩΣ ΕΚΠΑΙΔΕΥΣΗ</vt:lpstr>
      <vt:lpstr>Παρουσίαση του PowerPoint</vt:lpstr>
      <vt:lpstr>ΜΕΛΕΤΗ ΠΕΡΙΠΤΩΣΗΣ ΕΞ ΑΠΟΣΤΑΣΕΩΣ ΕΚΠΑΙΔΕΥΣΗ</vt:lpstr>
      <vt:lpstr>Μελέτη περίπτωσης ΕΞ ΑΠΟΣΤΑΣΕΩΣ ΕΚΠΑΙΔΕΥΣΗ</vt:lpstr>
      <vt:lpstr>Μελέτη περίπτωσης: αποτελέσματα</vt:lpstr>
      <vt:lpstr>1. Συγκέντρωση δικαιολογητικών: πχ Εκκαθαριστικό εφορίας</vt:lpstr>
      <vt:lpstr>2. Αποστολή δικαιολογητικών: </vt:lpstr>
      <vt:lpstr>3. Πληρωμή διδάκτρων: </vt:lpstr>
      <vt:lpstr>4-5. Συμμετοχή σε ζωντανή σύνδεση για επικοινωνία - συνεργασία:</vt:lpstr>
      <vt:lpstr>6. Πηγές πληροφοριών </vt:lpstr>
      <vt:lpstr>7. Συνομιλία (chat), συνεργασία, ανταλλαγή αρχείων:  </vt:lpstr>
      <vt:lpstr>Παρουσίαση του PowerPoint</vt:lpstr>
      <vt:lpstr>9. Εύρεση τοποθεσίας - διαδρομής </vt:lpstr>
      <vt:lpstr>Ερωτήσεις;</vt:lpstr>
    </vt:vector>
  </TitlesOfParts>
  <Company>ΕΠΠtools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Πετρίκας Νικος</dc:creator>
  <cp:lastModifiedBy>Γιάννης Κουρκουνάκης</cp:lastModifiedBy>
  <cp:revision>132</cp:revision>
  <cp:lastPrinted>2018-05-04T23:59:42Z</cp:lastPrinted>
  <dcterms:created xsi:type="dcterms:W3CDTF">2018-05-01T19:26:28Z</dcterms:created>
  <dcterms:modified xsi:type="dcterms:W3CDTF">2020-09-18T16:32:28Z</dcterms:modified>
</cp:coreProperties>
</file>