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5" r:id="rId1"/>
  </p:sldMasterIdLst>
  <p:notesMasterIdLst>
    <p:notesMasterId r:id="rId7"/>
  </p:notesMasterIdLst>
  <p:handoutMasterIdLst>
    <p:handoutMasterId r:id="rId8"/>
  </p:handoutMasterIdLst>
  <p:sldIdLst>
    <p:sldId id="256" r:id="rId2"/>
    <p:sldId id="267" r:id="rId3"/>
    <p:sldId id="276" r:id="rId4"/>
    <p:sldId id="272" r:id="rId5"/>
    <p:sldId id="277" r:id="rId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CCFF66"/>
    <a:srgbClr val="FFFF99"/>
    <a:srgbClr val="FFFF66"/>
    <a:srgbClr val="FFCC66"/>
    <a:srgbClr val="FF3300"/>
    <a:srgbClr val="00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5783"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4" d="100"/>
          <a:sy n="54" d="100"/>
        </p:scale>
        <p:origin x="-185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819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DC32951-549A-4854-A7A7-F67E42F10B68}" type="slidenum">
              <a:rPr lang="en-US"/>
              <a:pPr>
                <a:defRPr/>
              </a:pPr>
              <a:t>‹#›</a:t>
            </a:fld>
            <a:endParaRPr lang="en-US" dirty="0"/>
          </a:p>
        </p:txBody>
      </p:sp>
    </p:spTree>
    <p:extLst>
      <p:ext uri="{BB962C8B-B14F-4D97-AF65-F5344CB8AC3E}">
        <p14:creationId xmlns:p14="http://schemas.microsoft.com/office/powerpoint/2010/main" val="32079332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29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29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Κάντε κλικ για να επεξεργαστείτε τα στυλ κειμένου του υποδείγματος</a:t>
            </a:r>
          </a:p>
          <a:p>
            <a:pPr lvl="1"/>
            <a:r>
              <a:rPr lang="en-US" noProof="0"/>
              <a:t>Δεύτερου επιπέδου</a:t>
            </a:r>
          </a:p>
          <a:p>
            <a:pPr lvl="2"/>
            <a:r>
              <a:rPr lang="en-US" noProof="0"/>
              <a:t>Τρίτου επιπέδου</a:t>
            </a:r>
          </a:p>
          <a:p>
            <a:pPr lvl="3"/>
            <a:r>
              <a:rPr lang="en-US" noProof="0"/>
              <a:t>Τέταρτου επιπέδου</a:t>
            </a:r>
          </a:p>
          <a:p>
            <a:pPr lvl="4"/>
            <a:r>
              <a:rPr lang="en-US" noProof="0"/>
              <a:t>Πέμπτου επιπέδου</a:t>
            </a:r>
          </a:p>
        </p:txBody>
      </p:sp>
      <p:sp>
        <p:nvSpPr>
          <p:cNvPr id="829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29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0901FB7-0A25-43E8-B6BF-2A5D3DA2B996}" type="slidenum">
              <a:rPr lang="en-US"/>
              <a:pPr>
                <a:defRPr/>
              </a:pPr>
              <a:t>‹#›</a:t>
            </a:fld>
            <a:endParaRPr lang="en-US" dirty="0"/>
          </a:p>
        </p:txBody>
      </p:sp>
    </p:spTree>
    <p:extLst>
      <p:ext uri="{BB962C8B-B14F-4D97-AF65-F5344CB8AC3E}">
        <p14:creationId xmlns:p14="http://schemas.microsoft.com/office/powerpoint/2010/main" val="5408555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810ED5FD-C7CF-4F8D-AFAF-517E0F80DE3F}" type="slidenum">
              <a:rPr lang="en-US" smtClean="0"/>
              <a:pPr/>
              <a:t>1</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C6ADD9B-9953-4660-A1A0-6E89D4AA38BA}" type="slidenum">
              <a:rPr lang="en-US" smtClean="0"/>
              <a:pPr/>
              <a:t>2</a:t>
            </a:fld>
            <a:endParaRPr lang="en-US"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CE17CE5-0D86-4166-ACC5-58C4228A8FC3}" type="slidenum">
              <a:rPr lang="en-US" smtClean="0"/>
              <a:pPr/>
              <a:t>3</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r>
              <a:rPr lang="en-US" dirty="0"/>
              <a:t>This isn’t that important, but to have the slide more “visually” appealing, I suggest finding a different image for the person working at the computer. Actually the image is okay, but I think the person should be facing the other way (toward the center of the page), so the viewer’s eye isn’t taken off the page, but focused more on the rest of the information in the center. Does that make sense? I just remember from working on my high school yearbook and learning about the layouts for pages—you want your eye to be drawn toward the middle of the page rather than off the edge of the page.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CE17CE5-0D86-4166-ACC5-58C4228A8FC3}" type="slidenum">
              <a:rPr lang="en-US" smtClean="0"/>
              <a:pPr/>
              <a:t>4</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r>
              <a:rPr lang="en-US" dirty="0"/>
              <a:t>This isn’t that important, but to have the slide more “visually” appealing, I suggest finding a different image for the person working at the computer. Actually the image is okay, but I think the person should be facing the other way (toward the center of the page), so the viewer’s eye isn’t taken off the page, but focused more on the rest of the information in the center. Does that make sense? I just remember from working on my high school yearbook and learning about the layouts for pages—you want your eye to be drawn toward the middle of the page rather than off the edge of the page.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0935"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l-GR"/>
              <a:t>Kλικ για επεξεργασία του τίτλου</a:t>
            </a:r>
          </a:p>
        </p:txBody>
      </p:sp>
      <p:sp>
        <p:nvSpPr>
          <p:cNvPr id="8093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41" name="Rectangle 41"/>
          <p:cNvSpPr>
            <a:spLocks noGrp="1" noChangeArrowheads="1"/>
          </p:cNvSpPr>
          <p:nvPr>
            <p:ph type="dt" sz="quarter" idx="10"/>
          </p:nvPr>
        </p:nvSpPr>
        <p:spPr/>
        <p:txBody>
          <a:bodyPr/>
          <a:lstStyle>
            <a:lvl1pPr>
              <a:defRPr/>
            </a:lvl1pPr>
          </a:lstStyle>
          <a:p>
            <a:pPr>
              <a:defRPr/>
            </a:pPr>
            <a:endParaRPr lang="el-GR" dirty="0"/>
          </a:p>
        </p:txBody>
      </p:sp>
      <p:sp>
        <p:nvSpPr>
          <p:cNvPr id="42" name="Rectangle 42"/>
          <p:cNvSpPr>
            <a:spLocks noGrp="1" noChangeArrowheads="1"/>
          </p:cNvSpPr>
          <p:nvPr>
            <p:ph type="ftr" sz="quarter" idx="11"/>
          </p:nvPr>
        </p:nvSpPr>
        <p:spPr/>
        <p:txBody>
          <a:bodyPr/>
          <a:lstStyle>
            <a:lvl1pPr>
              <a:defRPr/>
            </a:lvl1pPr>
          </a:lstStyle>
          <a:p>
            <a:pPr>
              <a:defRPr/>
            </a:pPr>
            <a:r>
              <a:rPr lang="el-GR"/>
              <a:t>Επιμέλεια: Γιάννης Κουρκουνάκης</a:t>
            </a:r>
            <a:endParaRPr lang="el-GR" dirty="0"/>
          </a:p>
        </p:txBody>
      </p:sp>
      <p:sp>
        <p:nvSpPr>
          <p:cNvPr id="43" name="Rectangle 43"/>
          <p:cNvSpPr>
            <a:spLocks noGrp="1" noChangeArrowheads="1"/>
          </p:cNvSpPr>
          <p:nvPr>
            <p:ph type="sldNum" sz="quarter" idx="12"/>
          </p:nvPr>
        </p:nvSpPr>
        <p:spPr/>
        <p:txBody>
          <a:bodyPr/>
          <a:lstStyle>
            <a:lvl1pPr>
              <a:defRPr/>
            </a:lvl1pPr>
          </a:lstStyle>
          <a:p>
            <a:pPr>
              <a:defRPr/>
            </a:pPr>
            <a:fld id="{239CF84F-9161-47E5-8559-9A8C741B44F7}" type="slidenum">
              <a:rPr lang="el-GR" smtClean="0"/>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0"/>
          <p:cNvSpPr>
            <a:spLocks noGrp="1" noChangeArrowheads="1"/>
          </p:cNvSpPr>
          <p:nvPr>
            <p:ph type="dt" sz="half" idx="10"/>
          </p:nvPr>
        </p:nvSpPr>
        <p:spPr>
          <a:ln/>
        </p:spPr>
        <p:txBody>
          <a:bodyPr/>
          <a:lstStyle>
            <a:lvl1pPr>
              <a:defRPr/>
            </a:lvl1pPr>
          </a:lstStyle>
          <a:p>
            <a:pPr>
              <a:defRPr/>
            </a:pPr>
            <a:endParaRPr lang="el-GR" dirty="0"/>
          </a:p>
        </p:txBody>
      </p:sp>
      <p:sp>
        <p:nvSpPr>
          <p:cNvPr id="5"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6" name="Rectangle 42"/>
          <p:cNvSpPr>
            <a:spLocks noGrp="1" noChangeArrowheads="1"/>
          </p:cNvSpPr>
          <p:nvPr>
            <p:ph type="sldNum" sz="quarter" idx="12"/>
          </p:nvPr>
        </p:nvSpPr>
        <p:spPr>
          <a:ln/>
        </p:spPr>
        <p:txBody>
          <a:bodyPr/>
          <a:lstStyle>
            <a:lvl1pPr>
              <a:defRPr/>
            </a:lvl1pPr>
          </a:lstStyle>
          <a:p>
            <a:pPr>
              <a:defRPr/>
            </a:pPr>
            <a:fld id="{D1C79DAC-3ECC-449C-8AAC-43252A8F256E}" type="slidenum">
              <a:rPr lang="el-GR" smtClean="0"/>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0"/>
          <p:cNvSpPr>
            <a:spLocks noGrp="1" noChangeArrowheads="1"/>
          </p:cNvSpPr>
          <p:nvPr>
            <p:ph type="dt" sz="half" idx="10"/>
          </p:nvPr>
        </p:nvSpPr>
        <p:spPr>
          <a:ln/>
        </p:spPr>
        <p:txBody>
          <a:bodyPr/>
          <a:lstStyle>
            <a:lvl1pPr>
              <a:defRPr/>
            </a:lvl1pPr>
          </a:lstStyle>
          <a:p>
            <a:pPr>
              <a:defRPr/>
            </a:pPr>
            <a:endParaRPr lang="el-GR" dirty="0"/>
          </a:p>
        </p:txBody>
      </p:sp>
      <p:sp>
        <p:nvSpPr>
          <p:cNvPr id="5"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6" name="Rectangle 42"/>
          <p:cNvSpPr>
            <a:spLocks noGrp="1" noChangeArrowheads="1"/>
          </p:cNvSpPr>
          <p:nvPr>
            <p:ph type="sldNum" sz="quarter" idx="12"/>
          </p:nvPr>
        </p:nvSpPr>
        <p:spPr>
          <a:ln/>
        </p:spPr>
        <p:txBody>
          <a:bodyPr/>
          <a:lstStyle>
            <a:lvl1pPr>
              <a:defRPr/>
            </a:lvl1pPr>
          </a:lstStyle>
          <a:p>
            <a:pPr>
              <a:defRPr/>
            </a:pPr>
            <a:fld id="{DB72CEAA-88E3-4E49-9D03-CB83CDCDF58E}" type="slidenum">
              <a:rPr lang="el-GR" smtClean="0"/>
              <a:pPr>
                <a:defRPr/>
              </a:pPr>
              <a:t>‹#›</a:t>
            </a:fld>
            <a:endParaRPr lang="el-G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079500"/>
          </a:xfrm>
        </p:spPr>
        <p:txBody>
          <a:bodyPr/>
          <a:lstStyle/>
          <a:p>
            <a:r>
              <a:rPr lang="el-GR"/>
              <a:t>Kλικ για επεξεργασία του τίτλου</a:t>
            </a:r>
          </a:p>
        </p:txBody>
      </p:sp>
      <p:sp>
        <p:nvSpPr>
          <p:cNvPr id="3" name="2 - Θέση κειμένου"/>
          <p:cNvSpPr>
            <a:spLocks noGrp="1"/>
          </p:cNvSpPr>
          <p:nvPr>
            <p:ph type="body" sz="half" idx="1"/>
          </p:nvPr>
        </p:nvSpPr>
        <p:spPr>
          <a:xfrm>
            <a:off x="457200" y="1600200"/>
            <a:ext cx="4038600" cy="453072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quarter" idx="2"/>
          </p:nvPr>
        </p:nvSpPr>
        <p:spPr>
          <a:xfrm>
            <a:off x="4648200" y="1600200"/>
            <a:ext cx="4038600" cy="2189163"/>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περιεχομένου"/>
          <p:cNvSpPr>
            <a:spLocks noGrp="1"/>
          </p:cNvSpPr>
          <p:nvPr>
            <p:ph sz="quarter" idx="3"/>
          </p:nvPr>
        </p:nvSpPr>
        <p:spPr>
          <a:xfrm>
            <a:off x="4648200" y="3941763"/>
            <a:ext cx="4038600" cy="2189162"/>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Rectangle 40"/>
          <p:cNvSpPr>
            <a:spLocks noGrp="1" noChangeArrowheads="1"/>
          </p:cNvSpPr>
          <p:nvPr>
            <p:ph type="dt" sz="half" idx="10"/>
          </p:nvPr>
        </p:nvSpPr>
        <p:spPr>
          <a:ln/>
        </p:spPr>
        <p:txBody>
          <a:bodyPr/>
          <a:lstStyle>
            <a:lvl1pPr>
              <a:defRPr/>
            </a:lvl1pPr>
          </a:lstStyle>
          <a:p>
            <a:pPr>
              <a:defRPr/>
            </a:pPr>
            <a:endParaRPr lang="el-GR" dirty="0"/>
          </a:p>
        </p:txBody>
      </p:sp>
      <p:sp>
        <p:nvSpPr>
          <p:cNvPr id="7"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8" name="Rectangle 42"/>
          <p:cNvSpPr>
            <a:spLocks noGrp="1" noChangeArrowheads="1"/>
          </p:cNvSpPr>
          <p:nvPr>
            <p:ph type="sldNum" sz="quarter" idx="12"/>
          </p:nvPr>
        </p:nvSpPr>
        <p:spPr>
          <a:ln/>
        </p:spPr>
        <p:txBody>
          <a:bodyPr/>
          <a:lstStyle>
            <a:lvl1pPr>
              <a:defRPr/>
            </a:lvl1pPr>
          </a:lstStyle>
          <a:p>
            <a:pPr>
              <a:defRPr/>
            </a:pPr>
            <a:fld id="{D00929D7-6B8D-4C60-9BC4-AC00CB7CE7ED}" type="slidenum">
              <a:rPr lang="el-GR" smtClean="0"/>
              <a:pPr>
                <a:defRPr/>
              </a:pPr>
              <a:t>‹#›</a:t>
            </a:fld>
            <a:endParaRPr lang="el-G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079500"/>
          </a:xfrm>
        </p:spPr>
        <p:txBody>
          <a:bodyPr/>
          <a:lstStyle/>
          <a:p>
            <a:r>
              <a:rPr lang="el-GR"/>
              <a:t>Kλικ για επεξεργασία του τίτλου</a:t>
            </a:r>
          </a:p>
        </p:txBody>
      </p:sp>
      <p:sp>
        <p:nvSpPr>
          <p:cNvPr id="3" name="2 - Θέση κειμένου"/>
          <p:cNvSpPr>
            <a:spLocks noGrp="1"/>
          </p:cNvSpPr>
          <p:nvPr>
            <p:ph type="body" sz="half" idx="1"/>
          </p:nvPr>
        </p:nvSpPr>
        <p:spPr>
          <a:xfrm>
            <a:off x="457200" y="1600200"/>
            <a:ext cx="4038600" cy="453072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3072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40"/>
          <p:cNvSpPr>
            <a:spLocks noGrp="1" noChangeArrowheads="1"/>
          </p:cNvSpPr>
          <p:nvPr>
            <p:ph type="dt" sz="half" idx="10"/>
          </p:nvPr>
        </p:nvSpPr>
        <p:spPr>
          <a:ln/>
        </p:spPr>
        <p:txBody>
          <a:bodyPr/>
          <a:lstStyle>
            <a:lvl1pPr>
              <a:defRPr/>
            </a:lvl1pPr>
          </a:lstStyle>
          <a:p>
            <a:pPr>
              <a:defRPr/>
            </a:pPr>
            <a:endParaRPr lang="el-GR" dirty="0"/>
          </a:p>
        </p:txBody>
      </p:sp>
      <p:sp>
        <p:nvSpPr>
          <p:cNvPr id="6"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7" name="Rectangle 42"/>
          <p:cNvSpPr>
            <a:spLocks noGrp="1" noChangeArrowheads="1"/>
          </p:cNvSpPr>
          <p:nvPr>
            <p:ph type="sldNum" sz="quarter" idx="12"/>
          </p:nvPr>
        </p:nvSpPr>
        <p:spPr>
          <a:ln/>
        </p:spPr>
        <p:txBody>
          <a:bodyPr/>
          <a:lstStyle>
            <a:lvl1pPr>
              <a:defRPr/>
            </a:lvl1pPr>
          </a:lstStyle>
          <a:p>
            <a:pPr>
              <a:defRPr/>
            </a:pPr>
            <a:fld id="{3B0769C6-7435-4DFB-816D-2F02773EC6A9}" type="slidenum">
              <a:rPr lang="el-GR" smtClean="0"/>
              <a:pPr>
                <a:defRPr/>
              </a:pPr>
              <a:t>‹#›</a:t>
            </a:fld>
            <a:endParaRPr lang="el-G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Τίτλος, Αντι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274638"/>
            <a:ext cx="7315200" cy="1143000"/>
          </a:xfrm>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985838" y="1600200"/>
            <a:ext cx="3773487" cy="4525963"/>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quarter" idx="2"/>
          </p:nvPr>
        </p:nvSpPr>
        <p:spPr>
          <a:xfrm>
            <a:off x="4911725" y="1600200"/>
            <a:ext cx="3775075" cy="2185988"/>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περιεχομένου"/>
          <p:cNvSpPr>
            <a:spLocks noGrp="1"/>
          </p:cNvSpPr>
          <p:nvPr>
            <p:ph sz="quarter" idx="3"/>
          </p:nvPr>
        </p:nvSpPr>
        <p:spPr>
          <a:xfrm>
            <a:off x="4911725" y="3938588"/>
            <a:ext cx="3775075" cy="218757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ημερομηνίας"/>
          <p:cNvSpPr>
            <a:spLocks noGrp="1"/>
          </p:cNvSpPr>
          <p:nvPr>
            <p:ph type="dt" sz="half" idx="10"/>
          </p:nvPr>
        </p:nvSpPr>
        <p:spPr>
          <a:xfrm>
            <a:off x="457200" y="6245225"/>
            <a:ext cx="2133600" cy="476250"/>
          </a:xfrm>
        </p:spPr>
        <p:txBody>
          <a:bodyPr/>
          <a:lstStyle>
            <a:lvl1pPr>
              <a:defRPr/>
            </a:lvl1pPr>
          </a:lstStyle>
          <a:p>
            <a:pPr>
              <a:defRPr/>
            </a:pPr>
            <a:endParaRPr lang="en-US" dirty="0"/>
          </a:p>
        </p:txBody>
      </p:sp>
      <p:sp>
        <p:nvSpPr>
          <p:cNvPr id="7" name="6 - Θέση υποσέλιδου"/>
          <p:cNvSpPr>
            <a:spLocks noGrp="1"/>
          </p:cNvSpPr>
          <p:nvPr>
            <p:ph type="ftr" sz="quarter" idx="11"/>
          </p:nvPr>
        </p:nvSpPr>
        <p:spPr>
          <a:xfrm>
            <a:off x="3124200" y="6245225"/>
            <a:ext cx="2895600" cy="476250"/>
          </a:xfrm>
        </p:spPr>
        <p:txBody>
          <a:bodyPr/>
          <a:lstStyle>
            <a:lvl1pPr>
              <a:defRPr/>
            </a:lvl1pPr>
          </a:lstStyle>
          <a:p>
            <a:pPr>
              <a:defRPr/>
            </a:pPr>
            <a:r>
              <a:rPr lang="el-GR"/>
              <a:t>Επιμέλεια: Γιάννης Κουρκουνάκης</a:t>
            </a:r>
            <a:endParaRPr lang="en-US" dirty="0"/>
          </a:p>
        </p:txBody>
      </p:sp>
      <p:sp>
        <p:nvSpPr>
          <p:cNvPr id="8" name="7 - Θέση αριθμού διαφάνειας"/>
          <p:cNvSpPr>
            <a:spLocks noGrp="1"/>
          </p:cNvSpPr>
          <p:nvPr>
            <p:ph type="sldNum" sz="quarter" idx="12"/>
          </p:nvPr>
        </p:nvSpPr>
        <p:spPr>
          <a:xfrm>
            <a:off x="6553200" y="6245225"/>
            <a:ext cx="2133600" cy="476250"/>
          </a:xfrm>
        </p:spPr>
        <p:txBody>
          <a:bodyPr/>
          <a:lstStyle>
            <a:lvl1pPr>
              <a:defRPr/>
            </a:lvl1pPr>
          </a:lstStyle>
          <a:p>
            <a:pPr>
              <a:defRPr/>
            </a:pPr>
            <a:fld id="{880C34A9-0575-40E6-A8C8-1188C23021B9}"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0"/>
          <p:cNvSpPr>
            <a:spLocks noGrp="1" noChangeArrowheads="1"/>
          </p:cNvSpPr>
          <p:nvPr>
            <p:ph type="dt" sz="half" idx="10"/>
          </p:nvPr>
        </p:nvSpPr>
        <p:spPr>
          <a:ln/>
        </p:spPr>
        <p:txBody>
          <a:bodyPr/>
          <a:lstStyle>
            <a:lvl1pPr>
              <a:defRPr/>
            </a:lvl1pPr>
          </a:lstStyle>
          <a:p>
            <a:pPr>
              <a:defRPr/>
            </a:pPr>
            <a:endParaRPr lang="el-GR" dirty="0"/>
          </a:p>
        </p:txBody>
      </p:sp>
      <p:sp>
        <p:nvSpPr>
          <p:cNvPr id="5"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6" name="Rectangle 42"/>
          <p:cNvSpPr>
            <a:spLocks noGrp="1" noChangeArrowheads="1"/>
          </p:cNvSpPr>
          <p:nvPr>
            <p:ph type="sldNum" sz="quarter" idx="12"/>
          </p:nvPr>
        </p:nvSpPr>
        <p:spPr>
          <a:ln/>
        </p:spPr>
        <p:txBody>
          <a:bodyPr/>
          <a:lstStyle>
            <a:lvl1pPr>
              <a:defRPr/>
            </a:lvl1pPr>
          </a:lstStyle>
          <a:p>
            <a:pPr>
              <a:defRPr/>
            </a:pPr>
            <a:fld id="{19D52B6A-90B1-4320-A496-455B447F8332}" type="slidenum">
              <a:rPr lang="el-GR" smtClean="0"/>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40"/>
          <p:cNvSpPr>
            <a:spLocks noGrp="1" noChangeArrowheads="1"/>
          </p:cNvSpPr>
          <p:nvPr>
            <p:ph type="dt" sz="half" idx="10"/>
          </p:nvPr>
        </p:nvSpPr>
        <p:spPr>
          <a:ln/>
        </p:spPr>
        <p:txBody>
          <a:bodyPr/>
          <a:lstStyle>
            <a:lvl1pPr>
              <a:defRPr/>
            </a:lvl1pPr>
          </a:lstStyle>
          <a:p>
            <a:pPr>
              <a:defRPr/>
            </a:pPr>
            <a:endParaRPr lang="el-GR" dirty="0"/>
          </a:p>
        </p:txBody>
      </p:sp>
      <p:sp>
        <p:nvSpPr>
          <p:cNvPr id="5"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6" name="Rectangle 42"/>
          <p:cNvSpPr>
            <a:spLocks noGrp="1" noChangeArrowheads="1"/>
          </p:cNvSpPr>
          <p:nvPr>
            <p:ph type="sldNum" sz="quarter" idx="12"/>
          </p:nvPr>
        </p:nvSpPr>
        <p:spPr>
          <a:ln/>
        </p:spPr>
        <p:txBody>
          <a:bodyPr/>
          <a:lstStyle>
            <a:lvl1pPr>
              <a:defRPr/>
            </a:lvl1pPr>
          </a:lstStyle>
          <a:p>
            <a:pPr>
              <a:defRPr/>
            </a:pPr>
            <a:fld id="{BA2100A0-D235-46C4-A03E-23FF46202A71}" type="slidenum">
              <a:rPr lang="el-GR" smtClean="0"/>
              <a:pPr>
                <a:defRPr/>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40"/>
          <p:cNvSpPr>
            <a:spLocks noGrp="1" noChangeArrowheads="1"/>
          </p:cNvSpPr>
          <p:nvPr>
            <p:ph type="dt" sz="half" idx="10"/>
          </p:nvPr>
        </p:nvSpPr>
        <p:spPr>
          <a:ln/>
        </p:spPr>
        <p:txBody>
          <a:bodyPr/>
          <a:lstStyle>
            <a:lvl1pPr>
              <a:defRPr/>
            </a:lvl1pPr>
          </a:lstStyle>
          <a:p>
            <a:pPr>
              <a:defRPr/>
            </a:pPr>
            <a:endParaRPr lang="el-GR" dirty="0"/>
          </a:p>
        </p:txBody>
      </p:sp>
      <p:sp>
        <p:nvSpPr>
          <p:cNvPr id="6"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7" name="Rectangle 42"/>
          <p:cNvSpPr>
            <a:spLocks noGrp="1" noChangeArrowheads="1"/>
          </p:cNvSpPr>
          <p:nvPr>
            <p:ph type="sldNum" sz="quarter" idx="12"/>
          </p:nvPr>
        </p:nvSpPr>
        <p:spPr>
          <a:ln/>
        </p:spPr>
        <p:txBody>
          <a:bodyPr/>
          <a:lstStyle>
            <a:lvl1pPr>
              <a:defRPr/>
            </a:lvl1pPr>
          </a:lstStyle>
          <a:p>
            <a:pPr>
              <a:defRPr/>
            </a:pPr>
            <a:fld id="{97D9D994-F899-4147-A381-F329756A4F5E}" type="slidenum">
              <a:rPr lang="el-GR" smtClean="0"/>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40"/>
          <p:cNvSpPr>
            <a:spLocks noGrp="1" noChangeArrowheads="1"/>
          </p:cNvSpPr>
          <p:nvPr>
            <p:ph type="dt" sz="half" idx="10"/>
          </p:nvPr>
        </p:nvSpPr>
        <p:spPr>
          <a:ln/>
        </p:spPr>
        <p:txBody>
          <a:bodyPr/>
          <a:lstStyle>
            <a:lvl1pPr>
              <a:defRPr/>
            </a:lvl1pPr>
          </a:lstStyle>
          <a:p>
            <a:pPr>
              <a:defRPr/>
            </a:pPr>
            <a:endParaRPr lang="el-GR" dirty="0"/>
          </a:p>
        </p:txBody>
      </p:sp>
      <p:sp>
        <p:nvSpPr>
          <p:cNvPr id="8"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9" name="Rectangle 42"/>
          <p:cNvSpPr>
            <a:spLocks noGrp="1" noChangeArrowheads="1"/>
          </p:cNvSpPr>
          <p:nvPr>
            <p:ph type="sldNum" sz="quarter" idx="12"/>
          </p:nvPr>
        </p:nvSpPr>
        <p:spPr>
          <a:ln/>
        </p:spPr>
        <p:txBody>
          <a:bodyPr/>
          <a:lstStyle>
            <a:lvl1pPr>
              <a:defRPr/>
            </a:lvl1pPr>
          </a:lstStyle>
          <a:p>
            <a:pPr>
              <a:defRPr/>
            </a:pPr>
            <a:fld id="{D152B346-3854-42DA-8A07-2C3398DA3AA3}" type="slidenum">
              <a:rPr lang="el-GR" smtClean="0"/>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Rectangle 40"/>
          <p:cNvSpPr>
            <a:spLocks noGrp="1" noChangeArrowheads="1"/>
          </p:cNvSpPr>
          <p:nvPr>
            <p:ph type="dt" sz="half" idx="10"/>
          </p:nvPr>
        </p:nvSpPr>
        <p:spPr>
          <a:ln/>
        </p:spPr>
        <p:txBody>
          <a:bodyPr/>
          <a:lstStyle>
            <a:lvl1pPr>
              <a:defRPr/>
            </a:lvl1pPr>
          </a:lstStyle>
          <a:p>
            <a:pPr>
              <a:defRPr/>
            </a:pPr>
            <a:endParaRPr lang="el-GR" dirty="0"/>
          </a:p>
        </p:txBody>
      </p:sp>
      <p:sp>
        <p:nvSpPr>
          <p:cNvPr id="4"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5" name="Rectangle 42"/>
          <p:cNvSpPr>
            <a:spLocks noGrp="1" noChangeArrowheads="1"/>
          </p:cNvSpPr>
          <p:nvPr>
            <p:ph type="sldNum" sz="quarter" idx="12"/>
          </p:nvPr>
        </p:nvSpPr>
        <p:spPr>
          <a:ln/>
        </p:spPr>
        <p:txBody>
          <a:bodyPr/>
          <a:lstStyle>
            <a:lvl1pPr>
              <a:defRPr/>
            </a:lvl1pPr>
          </a:lstStyle>
          <a:p>
            <a:pPr>
              <a:defRPr/>
            </a:pPr>
            <a:fld id="{C0268F25-70DF-43CF-9C4D-DB4CB7730019}" type="slidenum">
              <a:rPr lang="el-GR" smtClean="0"/>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l-GR" dirty="0"/>
          </a:p>
        </p:txBody>
      </p:sp>
      <p:sp>
        <p:nvSpPr>
          <p:cNvPr id="3"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4" name="Rectangle 42"/>
          <p:cNvSpPr>
            <a:spLocks noGrp="1" noChangeArrowheads="1"/>
          </p:cNvSpPr>
          <p:nvPr>
            <p:ph type="sldNum" sz="quarter" idx="12"/>
          </p:nvPr>
        </p:nvSpPr>
        <p:spPr>
          <a:ln/>
        </p:spPr>
        <p:txBody>
          <a:bodyPr/>
          <a:lstStyle>
            <a:lvl1pPr>
              <a:defRPr/>
            </a:lvl1pPr>
          </a:lstStyle>
          <a:p>
            <a:pPr>
              <a:defRPr/>
            </a:pPr>
            <a:fld id="{A6CFE3E3-3323-41D2-B594-F8BE634E090C}" type="slidenum">
              <a:rPr lang="el-GR" smtClean="0"/>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0"/>
          <p:cNvSpPr>
            <a:spLocks noGrp="1" noChangeArrowheads="1"/>
          </p:cNvSpPr>
          <p:nvPr>
            <p:ph type="dt" sz="half" idx="10"/>
          </p:nvPr>
        </p:nvSpPr>
        <p:spPr>
          <a:ln/>
        </p:spPr>
        <p:txBody>
          <a:bodyPr/>
          <a:lstStyle>
            <a:lvl1pPr>
              <a:defRPr/>
            </a:lvl1pPr>
          </a:lstStyle>
          <a:p>
            <a:pPr>
              <a:defRPr/>
            </a:pPr>
            <a:endParaRPr lang="el-GR" dirty="0"/>
          </a:p>
        </p:txBody>
      </p:sp>
      <p:sp>
        <p:nvSpPr>
          <p:cNvPr id="6"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7" name="Rectangle 42"/>
          <p:cNvSpPr>
            <a:spLocks noGrp="1" noChangeArrowheads="1"/>
          </p:cNvSpPr>
          <p:nvPr>
            <p:ph type="sldNum" sz="quarter" idx="12"/>
          </p:nvPr>
        </p:nvSpPr>
        <p:spPr>
          <a:ln/>
        </p:spPr>
        <p:txBody>
          <a:bodyPr/>
          <a:lstStyle>
            <a:lvl1pPr>
              <a:defRPr/>
            </a:lvl1pPr>
          </a:lstStyle>
          <a:p>
            <a:pPr>
              <a:defRPr/>
            </a:pPr>
            <a:fld id="{AFED4221-E3AB-4459-9EA2-503F049B987F}" type="slidenum">
              <a:rPr lang="el-GR" smtClean="0"/>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dirty="0"/>
              <a:t>Κάντε κλικ στο εικονίδιο για να προσθέσετε μια εικόνα</a:t>
            </a: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0"/>
          <p:cNvSpPr>
            <a:spLocks noGrp="1" noChangeArrowheads="1"/>
          </p:cNvSpPr>
          <p:nvPr>
            <p:ph type="dt" sz="half" idx="10"/>
          </p:nvPr>
        </p:nvSpPr>
        <p:spPr>
          <a:ln/>
        </p:spPr>
        <p:txBody>
          <a:bodyPr/>
          <a:lstStyle>
            <a:lvl1pPr>
              <a:defRPr/>
            </a:lvl1pPr>
          </a:lstStyle>
          <a:p>
            <a:pPr>
              <a:defRPr/>
            </a:pPr>
            <a:endParaRPr lang="el-GR" dirty="0"/>
          </a:p>
        </p:txBody>
      </p:sp>
      <p:sp>
        <p:nvSpPr>
          <p:cNvPr id="6" name="Rectangle 41"/>
          <p:cNvSpPr>
            <a:spLocks noGrp="1" noChangeArrowheads="1"/>
          </p:cNvSpPr>
          <p:nvPr>
            <p:ph type="ftr" sz="quarter" idx="11"/>
          </p:nvPr>
        </p:nvSpPr>
        <p:spPr>
          <a:ln/>
        </p:spPr>
        <p:txBody>
          <a:bodyPr/>
          <a:lstStyle>
            <a:lvl1pPr>
              <a:defRPr/>
            </a:lvl1pPr>
          </a:lstStyle>
          <a:p>
            <a:pPr>
              <a:defRPr/>
            </a:pPr>
            <a:r>
              <a:rPr lang="el-GR"/>
              <a:t>Επιμέλεια: Γιάννης Κουρκουνάκης</a:t>
            </a:r>
            <a:endParaRPr lang="el-GR" dirty="0"/>
          </a:p>
        </p:txBody>
      </p:sp>
      <p:sp>
        <p:nvSpPr>
          <p:cNvPr id="7" name="Rectangle 42"/>
          <p:cNvSpPr>
            <a:spLocks noGrp="1" noChangeArrowheads="1"/>
          </p:cNvSpPr>
          <p:nvPr>
            <p:ph type="sldNum" sz="quarter" idx="12"/>
          </p:nvPr>
        </p:nvSpPr>
        <p:spPr>
          <a:ln/>
        </p:spPr>
        <p:txBody>
          <a:bodyPr/>
          <a:lstStyle>
            <a:lvl1pPr>
              <a:defRPr/>
            </a:lvl1pPr>
          </a:lstStyle>
          <a:p>
            <a:pPr>
              <a:defRPr/>
            </a:pPr>
            <a:fld id="{171813C0-DECA-4E29-AB47-D77CC43FC15E}" type="slidenum">
              <a:rPr lang="el-GR" smtClean="0"/>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sp>
        <p:nvSpPr>
          <p:cNvPr id="79911" name="Rectangle 39"/>
          <p:cNvSpPr>
            <a:spLocks noGrp="1" noChangeArrowheads="1"/>
          </p:cNvSpPr>
          <p:nvPr>
            <p:ph type="title"/>
          </p:nvPr>
        </p:nvSpPr>
        <p:spPr bwMode="auto">
          <a:xfrm>
            <a:off x="0" y="277813"/>
            <a:ext cx="9144000" cy="722295"/>
          </a:xfrm>
          <a:prstGeom prst="rect">
            <a:avLst/>
          </a:prstGeom>
          <a:gradFill rotWithShape="1">
            <a:gsLst>
              <a:gs pos="0">
                <a:schemeClr val="bg1"/>
              </a:gs>
              <a:gs pos="50000">
                <a:schemeClr val="accent2"/>
              </a:gs>
              <a:gs pos="100000">
                <a:schemeClr val="bg1"/>
              </a:gs>
            </a:gsLst>
            <a:lin ang="5400000" scaled="1"/>
          </a:grad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a:t>Κάντε κλικ για να επεξεργαστείτε τον τίτλο</a:t>
            </a:r>
          </a:p>
        </p:txBody>
      </p:sp>
      <p:sp>
        <p:nvSpPr>
          <p:cNvPr id="79912"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el-GR" dirty="0"/>
          </a:p>
        </p:txBody>
      </p:sp>
      <p:sp>
        <p:nvSpPr>
          <p:cNvPr id="79913"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r>
              <a:rPr lang="el-GR"/>
              <a:t>Επιμέλεια: Γιάννης Κουρκουνάκης</a:t>
            </a:r>
            <a:endParaRPr lang="el-GR" dirty="0"/>
          </a:p>
        </p:txBody>
      </p:sp>
      <p:sp>
        <p:nvSpPr>
          <p:cNvPr id="79914"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FDA2B7B1-631C-4594-BFB9-3DF2A2855D2D}" type="slidenum">
              <a:rPr lang="el-GR" smtClean="0"/>
              <a:pPr>
                <a:defRPr/>
              </a:pPr>
              <a:t>‹#›</a:t>
            </a:fld>
            <a:endParaRPr lang="el-GR" dirty="0"/>
          </a:p>
        </p:txBody>
      </p:sp>
      <p:sp>
        <p:nvSpPr>
          <p:cNvPr id="7991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 bg1="dk2" tx1="lt1" bg2="dk1" tx2="lt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Lst>
  <p:hf sldNum="0" hdr="0" dt="0"/>
  <p:txStyles>
    <p:titleStyle>
      <a:lvl1pPr algn="ctr" rtl="0" eaLnBrk="1" fontAlgn="base" hangingPunct="1">
        <a:spcBef>
          <a:spcPct val="0"/>
        </a:spcBef>
        <a:spcAft>
          <a:spcPct val="0"/>
        </a:spcAft>
        <a:defRPr sz="4000">
          <a:solidFill>
            <a:srgbClr val="FFFF00"/>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2pPr>
      <a:lvl3pPr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3pPr>
      <a:lvl4pPr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4pPr>
      <a:lvl5pPr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imes New Roman" pitchFamily="18" charset="0"/>
        </a:defRPr>
      </a:lvl9pPr>
    </p:titleStyle>
    <p:bodyStyle>
      <a:lvl1pPr marL="342900" indent="-342900" algn="l" rtl="0" eaLnBrk="1" fontAlgn="base" hangingPunct="1">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gif"/><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notesSlide" Target="../notesSlides/notesSlide2.xml"/><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wmf"/><Relationship Id="rId5" Type="http://schemas.openxmlformats.org/officeDocument/2006/relationships/image" Target="../media/image4.wmf"/><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wmf"/><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0.wmf"/><Relationship Id="rId18" Type="http://schemas.openxmlformats.org/officeDocument/2006/relationships/image" Target="../media/image25.png"/><Relationship Id="rId3" Type="http://schemas.openxmlformats.org/officeDocument/2006/relationships/notesSlide" Target="../notesSlides/notesSlide3.xml"/><Relationship Id="rId21" Type="http://schemas.openxmlformats.org/officeDocument/2006/relationships/image" Target="../media/image28.gif"/><Relationship Id="rId7" Type="http://schemas.openxmlformats.org/officeDocument/2006/relationships/image" Target="../media/image4.wmf"/><Relationship Id="rId12" Type="http://schemas.openxmlformats.org/officeDocument/2006/relationships/image" Target="../media/image21.png"/><Relationship Id="rId17" Type="http://schemas.openxmlformats.org/officeDocument/2006/relationships/image" Target="../media/image24.png"/><Relationship Id="rId2" Type="http://schemas.openxmlformats.org/officeDocument/2006/relationships/slideLayout" Target="../slideLayouts/slideLayout1.xml"/><Relationship Id="rId16" Type="http://schemas.openxmlformats.org/officeDocument/2006/relationships/image" Target="../media/image23.png"/><Relationship Id="rId20" Type="http://schemas.openxmlformats.org/officeDocument/2006/relationships/image" Target="../media/image27.png"/><Relationship Id="rId1" Type="http://schemas.openxmlformats.org/officeDocument/2006/relationships/vmlDrawing" Target="../drawings/vmlDrawing1.vml"/><Relationship Id="rId6" Type="http://schemas.openxmlformats.org/officeDocument/2006/relationships/image" Target="../media/image2.jpeg"/><Relationship Id="rId11" Type="http://schemas.openxmlformats.org/officeDocument/2006/relationships/image" Target="../media/image20.png"/><Relationship Id="rId5" Type="http://schemas.openxmlformats.org/officeDocument/2006/relationships/image" Target="../media/image16.wmf"/><Relationship Id="rId15" Type="http://schemas.openxmlformats.org/officeDocument/2006/relationships/image" Target="../media/image22.gif"/><Relationship Id="rId23" Type="http://schemas.openxmlformats.org/officeDocument/2006/relationships/image" Target="../media/image30.gif"/><Relationship Id="rId10" Type="http://schemas.openxmlformats.org/officeDocument/2006/relationships/image" Target="../media/image19.png"/><Relationship Id="rId19" Type="http://schemas.openxmlformats.org/officeDocument/2006/relationships/image" Target="../media/image26.png"/><Relationship Id="rId4" Type="http://schemas.openxmlformats.org/officeDocument/2006/relationships/oleObject" Target="../embeddings/oleObject1.bin"/><Relationship Id="rId9" Type="http://schemas.openxmlformats.org/officeDocument/2006/relationships/image" Target="../media/image18.png"/><Relationship Id="rId14" Type="http://schemas.openxmlformats.org/officeDocument/2006/relationships/image" Target="../media/image11.jpeg"/><Relationship Id="rId22" Type="http://schemas.openxmlformats.org/officeDocument/2006/relationships/image" Target="../media/image29.gif"/></Relationships>
</file>

<file path=ppt/slides/_rels/slide4.xml.rels><?xml version="1.0" encoding="UTF-8" standalone="yes"?>
<Relationships xmlns="http://schemas.openxmlformats.org/package/2006/relationships"><Relationship Id="rId8" Type="http://schemas.openxmlformats.org/officeDocument/2006/relationships/image" Target="../media/image29.gif"/><Relationship Id="rId13" Type="http://schemas.openxmlformats.org/officeDocument/2006/relationships/image" Target="../media/image9.png"/><Relationship Id="rId18" Type="http://schemas.openxmlformats.org/officeDocument/2006/relationships/image" Target="../media/image32.png"/><Relationship Id="rId26" Type="http://schemas.openxmlformats.org/officeDocument/2006/relationships/image" Target="../media/image26.png"/><Relationship Id="rId3" Type="http://schemas.openxmlformats.org/officeDocument/2006/relationships/notesSlide" Target="../notesSlides/notesSlide4.xml"/><Relationship Id="rId21" Type="http://schemas.openxmlformats.org/officeDocument/2006/relationships/oleObject" Target="../embeddings/oleObject2.bin"/><Relationship Id="rId7" Type="http://schemas.openxmlformats.org/officeDocument/2006/relationships/image" Target="../media/image28.gif"/><Relationship Id="rId12" Type="http://schemas.openxmlformats.org/officeDocument/2006/relationships/image" Target="../media/image8.png"/><Relationship Id="rId17" Type="http://schemas.openxmlformats.org/officeDocument/2006/relationships/image" Target="../media/image31.png"/><Relationship Id="rId25" Type="http://schemas.openxmlformats.org/officeDocument/2006/relationships/image" Target="../media/image37.jpeg"/><Relationship Id="rId2" Type="http://schemas.openxmlformats.org/officeDocument/2006/relationships/slideLayout" Target="../slideLayouts/slideLayout14.xml"/><Relationship Id="rId16" Type="http://schemas.openxmlformats.org/officeDocument/2006/relationships/image" Target="../media/image12.gif"/><Relationship Id="rId20" Type="http://schemas.openxmlformats.org/officeDocument/2006/relationships/image" Target="../media/image34.jpeg"/><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image" Target="../media/image7.png"/><Relationship Id="rId24" Type="http://schemas.openxmlformats.org/officeDocument/2006/relationships/image" Target="../media/image36.png"/><Relationship Id="rId5" Type="http://schemas.openxmlformats.org/officeDocument/2006/relationships/image" Target="../media/image3.wmf"/><Relationship Id="rId15" Type="http://schemas.openxmlformats.org/officeDocument/2006/relationships/image" Target="../media/image11.jpeg"/><Relationship Id="rId23" Type="http://schemas.openxmlformats.org/officeDocument/2006/relationships/image" Target="../media/image35.png"/><Relationship Id="rId28" Type="http://schemas.openxmlformats.org/officeDocument/2006/relationships/image" Target="../media/image30.gif"/><Relationship Id="rId10" Type="http://schemas.openxmlformats.org/officeDocument/2006/relationships/image" Target="../media/image6.png"/><Relationship Id="rId19" Type="http://schemas.openxmlformats.org/officeDocument/2006/relationships/image" Target="../media/image33.png"/><Relationship Id="rId4" Type="http://schemas.openxmlformats.org/officeDocument/2006/relationships/image" Target="../media/image2.jpeg"/><Relationship Id="rId9" Type="http://schemas.openxmlformats.org/officeDocument/2006/relationships/image" Target="../media/image5.png"/><Relationship Id="rId14" Type="http://schemas.openxmlformats.org/officeDocument/2006/relationships/image" Target="../media/image10.wmf"/><Relationship Id="rId22" Type="http://schemas.openxmlformats.org/officeDocument/2006/relationships/image" Target="../media/image16.wmf"/><Relationship Id="rId27" Type="http://schemas.openxmlformats.org/officeDocument/2006/relationships/image" Target="../media/image3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0" y="44450"/>
            <a:ext cx="9144000" cy="823913"/>
          </a:xfrm>
        </p:spPr>
        <p:txBody>
          <a:bodyPr/>
          <a:lstStyle/>
          <a:p>
            <a:pPr eaLnBrk="1" hangingPunct="1">
              <a:defRPr/>
            </a:pPr>
            <a:r>
              <a:rPr lang="en-US" dirty="0"/>
              <a:t>Internet</a:t>
            </a:r>
            <a:r>
              <a:rPr lang="el-GR" dirty="0"/>
              <a:t> - Διαδίκτυο</a:t>
            </a:r>
          </a:p>
        </p:txBody>
      </p:sp>
      <p:sp>
        <p:nvSpPr>
          <p:cNvPr id="2051" name="Rectangle 3"/>
          <p:cNvSpPr>
            <a:spLocks noGrp="1" noChangeArrowheads="1"/>
          </p:cNvSpPr>
          <p:nvPr>
            <p:ph type="body" sz="half" idx="1"/>
          </p:nvPr>
        </p:nvSpPr>
        <p:spPr>
          <a:xfrm>
            <a:off x="323850" y="1125538"/>
            <a:ext cx="6391290" cy="2087562"/>
          </a:xfrm>
        </p:spPr>
        <p:txBody>
          <a:bodyPr/>
          <a:lstStyle/>
          <a:p>
            <a:pPr eaLnBrk="1" hangingPunct="1">
              <a:defRPr/>
            </a:pPr>
            <a:r>
              <a:rPr lang="el-GR" sz="2800" dirty="0"/>
              <a:t>Τι είναι</a:t>
            </a:r>
            <a:endParaRPr lang="en-US" sz="2800" dirty="0"/>
          </a:p>
          <a:p>
            <a:pPr eaLnBrk="1" hangingPunct="1">
              <a:defRPr/>
            </a:pPr>
            <a:r>
              <a:rPr lang="el-GR" sz="2800" dirty="0"/>
              <a:t>Πως διακινείται η </a:t>
            </a:r>
            <a:r>
              <a:rPr lang="en-US" sz="2800" dirty="0"/>
              <a:t>“</a:t>
            </a:r>
            <a:r>
              <a:rPr lang="el-GR" sz="2800" dirty="0"/>
              <a:t>πληροφορία</a:t>
            </a:r>
            <a:r>
              <a:rPr lang="en-US" sz="2800" dirty="0"/>
              <a:t>”</a:t>
            </a:r>
            <a:endParaRPr lang="el-GR" sz="2800" dirty="0"/>
          </a:p>
          <a:p>
            <a:pPr eaLnBrk="1" hangingPunct="1">
              <a:defRPr/>
            </a:pPr>
            <a:r>
              <a:rPr lang="el-GR" sz="2800" dirty="0"/>
              <a:t>Πως συνδεόμαστε</a:t>
            </a:r>
          </a:p>
          <a:p>
            <a:pPr eaLnBrk="1" hangingPunct="1">
              <a:defRPr/>
            </a:pPr>
            <a:r>
              <a:rPr lang="el-GR" sz="2800" dirty="0"/>
              <a:t>Τι υπηρεσίες προσφέρει </a:t>
            </a:r>
          </a:p>
        </p:txBody>
      </p:sp>
      <p:pic>
        <p:nvPicPr>
          <p:cNvPr id="8196" name="Picture 6" descr="wan2"/>
          <p:cNvPicPr>
            <a:picLocks noGrp="1" noChangeAspect="1" noChangeArrowheads="1"/>
          </p:cNvPicPr>
          <p:nvPr>
            <p:ph sz="quarter" idx="2"/>
          </p:nvPr>
        </p:nvPicPr>
        <p:blipFill>
          <a:blip r:embed="rId3"/>
          <a:srcRect/>
          <a:stretch>
            <a:fillRect/>
          </a:stretch>
        </p:blipFill>
        <p:spPr>
          <a:xfrm>
            <a:off x="2643174" y="3582909"/>
            <a:ext cx="3929090" cy="2909614"/>
          </a:xfrm>
          <a:noFill/>
        </p:spPr>
      </p:pic>
      <p:sp>
        <p:nvSpPr>
          <p:cNvPr id="2" name="Θέση υποσέλιδου 1">
            <a:extLst>
              <a:ext uri="{FF2B5EF4-FFF2-40B4-BE49-F238E27FC236}">
                <a16:creationId xmlns:a16="http://schemas.microsoft.com/office/drawing/2014/main" id="{53E1D100-78DF-40FA-90C6-A2025928B975}"/>
              </a:ext>
            </a:extLst>
          </p:cNvPr>
          <p:cNvSpPr>
            <a:spLocks noGrp="1"/>
          </p:cNvSpPr>
          <p:nvPr>
            <p:ph type="ftr" sz="quarter" idx="11"/>
          </p:nvPr>
        </p:nvSpPr>
        <p:spPr/>
        <p:txBody>
          <a:bodyPr/>
          <a:lstStyle/>
          <a:p>
            <a:pPr>
              <a:defRPr/>
            </a:pPr>
            <a:r>
              <a:rPr lang="el-GR"/>
              <a:t>Επιμέλεια: Γιάννης Κουρκουνάκης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0" name="Rectangle 8"/>
          <p:cNvSpPr>
            <a:spLocks noGrp="1" noChangeArrowheads="1"/>
          </p:cNvSpPr>
          <p:nvPr>
            <p:ph type="title"/>
          </p:nvPr>
        </p:nvSpPr>
        <p:spPr>
          <a:xfrm>
            <a:off x="1" y="144463"/>
            <a:ext cx="5715007" cy="620712"/>
          </a:xfrm>
        </p:spPr>
        <p:txBody>
          <a:bodyPr>
            <a:normAutofit fontScale="90000"/>
          </a:bodyPr>
          <a:lstStyle/>
          <a:p>
            <a:pPr algn="l" eaLnBrk="1" hangingPunct="1">
              <a:defRPr/>
            </a:pPr>
            <a:r>
              <a:rPr lang="el-GR" sz="4000" dirty="0"/>
              <a:t>Διαδίκτυο - </a:t>
            </a:r>
            <a:r>
              <a:rPr lang="en-US" sz="4000" dirty="0"/>
              <a:t>Internet</a:t>
            </a:r>
            <a:endParaRPr lang="el-GR" sz="4000" dirty="0"/>
          </a:p>
        </p:txBody>
      </p:sp>
      <p:sp>
        <p:nvSpPr>
          <p:cNvPr id="38922" name="Rectangle 10"/>
          <p:cNvSpPr>
            <a:spLocks noGrp="1" noChangeArrowheads="1"/>
          </p:cNvSpPr>
          <p:nvPr>
            <p:ph idx="1"/>
          </p:nvPr>
        </p:nvSpPr>
        <p:spPr>
          <a:xfrm>
            <a:off x="285720" y="1000108"/>
            <a:ext cx="3214710" cy="3857652"/>
          </a:xfrm>
        </p:spPr>
        <p:txBody>
          <a:bodyPr/>
          <a:lstStyle/>
          <a:p>
            <a:pPr eaLnBrk="1" hangingPunct="1">
              <a:lnSpc>
                <a:spcPct val="114000"/>
              </a:lnSpc>
              <a:spcBef>
                <a:spcPct val="50000"/>
              </a:spcBef>
              <a:defRPr/>
            </a:pPr>
            <a:r>
              <a:rPr lang="el-GR" sz="2000" dirty="0"/>
              <a:t>Χρησιμοποιώντας το παγκόσμιο τηλεφωνικό δίκτυο </a:t>
            </a:r>
            <a:br>
              <a:rPr lang="el-GR" sz="2000" dirty="0"/>
            </a:br>
            <a:r>
              <a:rPr lang="el-GR" sz="2000" dirty="0"/>
              <a:t>(ενσύρματο- ασύρματο – δορυφόρους – υπερατλαντικά καλώδια</a:t>
            </a:r>
            <a:r>
              <a:rPr lang="en-US" sz="2000" dirty="0"/>
              <a:t> – </a:t>
            </a:r>
            <a:r>
              <a:rPr lang="el-GR" sz="2000" dirty="0"/>
              <a:t>οπτικές ίνες κ.α.) δημιουργήθηκε ένα δίκτυο υπολογιστών που συνδέει άλλα μικρότερα δίκτυα</a:t>
            </a:r>
            <a:r>
              <a:rPr lang="en-US" sz="2000" dirty="0"/>
              <a:t> </a:t>
            </a:r>
            <a:r>
              <a:rPr lang="el-GR" sz="2000" dirty="0"/>
              <a:t>και κατ’ επέκταση τους ανά τον κόσμο υπολογιστές.</a:t>
            </a:r>
          </a:p>
        </p:txBody>
      </p:sp>
      <p:pic>
        <p:nvPicPr>
          <p:cNvPr id="5" name="29 - Εικόνα" descr="internet.jpg"/>
          <p:cNvPicPr>
            <a:picLocks noChangeAspect="1" noChangeArrowheads="1"/>
          </p:cNvPicPr>
          <p:nvPr/>
        </p:nvPicPr>
        <p:blipFill>
          <a:blip r:embed="rId3"/>
          <a:srcRect/>
          <a:stretch>
            <a:fillRect/>
          </a:stretch>
        </p:blipFill>
        <p:spPr bwMode="auto">
          <a:xfrm>
            <a:off x="3286116" y="1214422"/>
            <a:ext cx="5786446" cy="4446890"/>
          </a:xfrm>
          <a:prstGeom prst="ellipse">
            <a:avLst/>
          </a:prstGeom>
          <a:noFill/>
          <a:ln w="9525">
            <a:noFill/>
            <a:miter lim="800000"/>
            <a:headEnd/>
            <a:tailEnd/>
          </a:ln>
          <a:effectLst>
            <a:glow rad="228600">
              <a:schemeClr val="accent2">
                <a:satMod val="175000"/>
                <a:alpha val="40000"/>
              </a:schemeClr>
            </a:glow>
            <a:softEdge rad="63500"/>
          </a:effectLst>
        </p:spPr>
      </p:pic>
      <p:pic>
        <p:nvPicPr>
          <p:cNvPr id="6" name="Picture 30" descr="C:\Documents and Settings\sofianos\Local Settings\Temporary Internet files\Content.IE5\T4407VQ8\MCj03052770000[1].wmf"/>
          <p:cNvPicPr>
            <a:picLocks noChangeAspect="1" noChangeArrowheads="1"/>
          </p:cNvPicPr>
          <p:nvPr/>
        </p:nvPicPr>
        <p:blipFill>
          <a:blip r:embed="rId4"/>
          <a:srcRect/>
          <a:stretch>
            <a:fillRect/>
          </a:stretch>
        </p:blipFill>
        <p:spPr bwMode="auto">
          <a:xfrm rot="9844664">
            <a:off x="8197716" y="5750822"/>
            <a:ext cx="873324" cy="654045"/>
          </a:xfrm>
          <a:prstGeom prst="rect">
            <a:avLst/>
          </a:prstGeom>
          <a:noFill/>
          <a:ln w="9525">
            <a:noFill/>
            <a:miter lim="800000"/>
            <a:headEnd/>
            <a:tailEnd/>
          </a:ln>
        </p:spPr>
      </p:pic>
      <p:pic>
        <p:nvPicPr>
          <p:cNvPr id="7" name="Picture 32" descr="C:\Documents and Settings\sofianos\Local Settings\Temporary Internet files\Content.IE5\8K2PQG0J\MCj00832150000[1].wmf"/>
          <p:cNvPicPr>
            <a:picLocks noChangeAspect="1" noChangeArrowheads="1"/>
          </p:cNvPicPr>
          <p:nvPr/>
        </p:nvPicPr>
        <p:blipFill>
          <a:blip r:embed="rId5"/>
          <a:srcRect/>
          <a:stretch>
            <a:fillRect/>
          </a:stretch>
        </p:blipFill>
        <p:spPr bwMode="auto">
          <a:xfrm rot="13995145">
            <a:off x="5920221" y="122576"/>
            <a:ext cx="1052340" cy="1124135"/>
          </a:xfrm>
          <a:prstGeom prst="rect">
            <a:avLst/>
          </a:prstGeom>
          <a:noFill/>
          <a:ln w="9525">
            <a:noFill/>
            <a:miter lim="800000"/>
            <a:headEnd/>
            <a:tailEnd/>
          </a:ln>
        </p:spPr>
      </p:pic>
      <p:grpSp>
        <p:nvGrpSpPr>
          <p:cNvPr id="8" name="7 - Ομάδα"/>
          <p:cNvGrpSpPr/>
          <p:nvPr/>
        </p:nvGrpSpPr>
        <p:grpSpPr>
          <a:xfrm>
            <a:off x="4429124" y="2714620"/>
            <a:ext cx="1133208" cy="1304230"/>
            <a:chOff x="4429124" y="2714620"/>
            <a:chExt cx="1133208" cy="1304230"/>
          </a:xfrm>
        </p:grpSpPr>
        <p:sp>
          <p:nvSpPr>
            <p:cNvPr id="9" name="8 - Έλλειψη"/>
            <p:cNvSpPr/>
            <p:nvPr/>
          </p:nvSpPr>
          <p:spPr>
            <a:xfrm>
              <a:off x="4500562" y="3500438"/>
              <a:ext cx="142876" cy="142876"/>
            </a:xfrm>
            <a:prstGeom prst="ellipse">
              <a:avLst/>
            </a:prstGeom>
            <a:gradFill flip="none" rotWithShape="1">
              <a:gsLst>
                <a:gs pos="0">
                  <a:srgbClr val="FFF200"/>
                </a:gs>
                <a:gs pos="45000">
                  <a:srgbClr val="FF7A00"/>
                </a:gs>
                <a:gs pos="70000">
                  <a:srgbClr val="FF0300"/>
                </a:gs>
                <a:gs pos="100000">
                  <a:srgbClr val="4D0808"/>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9 - Ελεύθερη σχεδίαση"/>
            <p:cNvSpPr/>
            <p:nvPr/>
          </p:nvSpPr>
          <p:spPr>
            <a:xfrm>
              <a:off x="4572000" y="3371850"/>
              <a:ext cx="152400" cy="190500"/>
            </a:xfrm>
            <a:custGeom>
              <a:avLst/>
              <a:gdLst>
                <a:gd name="connsiteX0" fmla="*/ 0 w 152400"/>
                <a:gd name="connsiteY0" fmla="*/ 190500 h 190500"/>
                <a:gd name="connsiteX1" fmla="*/ 152400 w 152400"/>
                <a:gd name="connsiteY1" fmla="*/ 0 h 190500"/>
              </a:gdLst>
              <a:ahLst/>
              <a:cxnLst>
                <a:cxn ang="0">
                  <a:pos x="connsiteX0" y="connsiteY0"/>
                </a:cxn>
                <a:cxn ang="0">
                  <a:pos x="connsiteX1" y="connsiteY1"/>
                </a:cxn>
              </a:cxnLst>
              <a:rect l="l" t="t" r="r" b="b"/>
              <a:pathLst>
                <a:path w="152400" h="190500">
                  <a:moveTo>
                    <a:pt x="0" y="190500"/>
                  </a:moveTo>
                  <a:lnTo>
                    <a:pt x="152400" y="0"/>
                  </a:lnTo>
                </a:path>
              </a:pathLst>
            </a:cu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1" name="10 - Ελεύθερη σχεδίαση"/>
            <p:cNvSpPr/>
            <p:nvPr/>
          </p:nvSpPr>
          <p:spPr>
            <a:xfrm>
              <a:off x="4429124" y="2714620"/>
              <a:ext cx="257176" cy="542930"/>
            </a:xfrm>
            <a:custGeom>
              <a:avLst/>
              <a:gdLst>
                <a:gd name="connsiteX0" fmla="*/ 285750 w 285750"/>
                <a:gd name="connsiteY0" fmla="*/ 571500 h 571500"/>
                <a:gd name="connsiteX1" fmla="*/ 0 w 285750"/>
                <a:gd name="connsiteY1" fmla="*/ 0 h 571500"/>
              </a:gdLst>
              <a:ahLst/>
              <a:cxnLst>
                <a:cxn ang="0">
                  <a:pos x="connsiteX0" y="connsiteY0"/>
                </a:cxn>
                <a:cxn ang="0">
                  <a:pos x="connsiteX1" y="connsiteY1"/>
                </a:cxn>
              </a:cxnLst>
              <a:rect l="l" t="t" r="r" b="b"/>
              <a:pathLst>
                <a:path w="285750" h="571500">
                  <a:moveTo>
                    <a:pt x="285750" y="571500"/>
                  </a:moveTo>
                  <a:lnTo>
                    <a:pt x="0" y="0"/>
                  </a:lnTo>
                </a:path>
              </a:pathLst>
            </a:custGeom>
            <a:ln>
              <a:solidFill>
                <a:srgbClr val="CCFF66"/>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l-GR" dirty="0"/>
            </a:p>
          </p:txBody>
        </p:sp>
        <p:pic>
          <p:nvPicPr>
            <p:cNvPr id="12" name="Picture 21" descr="C:\Documents and Settings\sofianos\Local Settings\Temporary Internet files\Content.IE5\T4407VQ8\MCj04316160000[1].png"/>
            <p:cNvPicPr>
              <a:picLocks noChangeAspect="1" noChangeArrowheads="1"/>
            </p:cNvPicPr>
            <p:nvPr/>
          </p:nvPicPr>
          <p:blipFill>
            <a:blip r:embed="rId6" cstate="print"/>
            <a:srcRect/>
            <a:stretch>
              <a:fillRect/>
            </a:stretch>
          </p:blipFill>
          <p:spPr bwMode="auto">
            <a:xfrm>
              <a:off x="4572000" y="3071810"/>
              <a:ext cx="357190" cy="357190"/>
            </a:xfrm>
            <a:prstGeom prst="rect">
              <a:avLst/>
            </a:prstGeom>
            <a:noFill/>
            <a:ln w="9525">
              <a:noFill/>
              <a:miter lim="800000"/>
              <a:headEnd/>
              <a:tailEnd/>
            </a:ln>
          </p:spPr>
        </p:pic>
        <p:sp>
          <p:nvSpPr>
            <p:cNvPr id="13" name="12 - Ελεύθερη σχεδίαση"/>
            <p:cNvSpPr/>
            <p:nvPr/>
          </p:nvSpPr>
          <p:spPr>
            <a:xfrm>
              <a:off x="4536374" y="3538847"/>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4" name="13 - Ελεύθερη σχεδίαση"/>
            <p:cNvSpPr/>
            <p:nvPr/>
          </p:nvSpPr>
          <p:spPr>
            <a:xfrm rot="18242678">
              <a:off x="4897677" y="3476719"/>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5" name="14 - Ελεύθερη σχεδίαση"/>
            <p:cNvSpPr/>
            <p:nvPr/>
          </p:nvSpPr>
          <p:spPr>
            <a:xfrm>
              <a:off x="4857752" y="3286124"/>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6" name="15 - Ελεύθερη σχεδίαση"/>
            <p:cNvSpPr/>
            <p:nvPr/>
          </p:nvSpPr>
          <p:spPr>
            <a:xfrm rot="3202314">
              <a:off x="4688303" y="3474193"/>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7" name="16 - Ελεύθερη σχεδίαση"/>
            <p:cNvSpPr/>
            <p:nvPr/>
          </p:nvSpPr>
          <p:spPr>
            <a:xfrm rot="20038450">
              <a:off x="4636584" y="3452745"/>
              <a:ext cx="501905" cy="84754"/>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18" name="Picture 21" descr="C:\Documents and Settings\sofianos\Local Settings\Temporary Internet files\Content.IE5\T4407VQ8\MCj04316160000[1].png"/>
            <p:cNvPicPr>
              <a:picLocks noChangeAspect="1" noChangeArrowheads="1"/>
            </p:cNvPicPr>
            <p:nvPr/>
          </p:nvPicPr>
          <p:blipFill>
            <a:blip r:embed="rId7" cstate="print"/>
            <a:srcRect/>
            <a:stretch>
              <a:fillRect/>
            </a:stretch>
          </p:blipFill>
          <p:spPr bwMode="auto">
            <a:xfrm>
              <a:off x="4848228" y="3562352"/>
              <a:ext cx="223838" cy="223838"/>
            </a:xfrm>
            <a:prstGeom prst="rect">
              <a:avLst/>
            </a:prstGeom>
            <a:noFill/>
            <a:ln w="9525">
              <a:noFill/>
              <a:miter lim="800000"/>
              <a:headEnd/>
              <a:tailEnd/>
            </a:ln>
          </p:spPr>
        </p:pic>
        <p:pic>
          <p:nvPicPr>
            <p:cNvPr id="19" name="Picture 21" descr="C:\Documents and Settings\sofianos\Local Settings\Temporary Internet files\Content.IE5\T4407VQ8\MCj04316160000[1].png"/>
            <p:cNvPicPr>
              <a:picLocks noChangeAspect="1" noChangeArrowheads="1"/>
            </p:cNvPicPr>
            <p:nvPr/>
          </p:nvPicPr>
          <p:blipFill>
            <a:blip r:embed="rId7" cstate="print"/>
            <a:srcRect/>
            <a:stretch>
              <a:fillRect/>
            </a:stretch>
          </p:blipFill>
          <p:spPr bwMode="auto">
            <a:xfrm>
              <a:off x="5072066" y="3286124"/>
              <a:ext cx="223838" cy="223838"/>
            </a:xfrm>
            <a:prstGeom prst="rect">
              <a:avLst/>
            </a:prstGeom>
            <a:noFill/>
            <a:ln w="9525">
              <a:noFill/>
              <a:miter lim="800000"/>
              <a:headEnd/>
              <a:tailEnd/>
            </a:ln>
          </p:spPr>
        </p:pic>
        <p:grpSp>
          <p:nvGrpSpPr>
            <p:cNvPr id="20" name="92 - Ομάδα"/>
            <p:cNvGrpSpPr/>
            <p:nvPr/>
          </p:nvGrpSpPr>
          <p:grpSpPr>
            <a:xfrm rot="19883345">
              <a:off x="5133710" y="3366353"/>
              <a:ext cx="428632" cy="366737"/>
              <a:chOff x="4643438" y="4781550"/>
              <a:chExt cx="2286040" cy="2005060"/>
            </a:xfrm>
          </p:grpSpPr>
          <p:sp>
            <p:nvSpPr>
              <p:cNvPr id="44" name="4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5" name="4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6" name="4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7" name="4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8" name="4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49"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429232" y="5429264"/>
                <a:ext cx="571528" cy="571528"/>
              </a:xfrm>
              <a:prstGeom prst="rect">
                <a:avLst/>
              </a:prstGeom>
              <a:noFill/>
              <a:ln w="9525">
                <a:noFill/>
                <a:miter lim="800000"/>
                <a:headEnd/>
                <a:tailEnd/>
              </a:ln>
            </p:spPr>
          </p:pic>
          <p:pic>
            <p:nvPicPr>
              <p:cNvPr id="50"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715008" y="6000768"/>
                <a:ext cx="571528" cy="571528"/>
              </a:xfrm>
              <a:prstGeom prst="rect">
                <a:avLst/>
              </a:prstGeom>
              <a:noFill/>
              <a:ln w="9525">
                <a:noFill/>
                <a:miter lim="800000"/>
                <a:headEnd/>
                <a:tailEnd/>
              </a:ln>
            </p:spPr>
          </p:pic>
          <p:pic>
            <p:nvPicPr>
              <p:cNvPr id="51"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6357950" y="5929330"/>
                <a:ext cx="571528" cy="571528"/>
              </a:xfrm>
              <a:prstGeom prst="rect">
                <a:avLst/>
              </a:prstGeom>
              <a:noFill/>
              <a:ln w="9525">
                <a:noFill/>
                <a:miter lim="800000"/>
                <a:headEnd/>
                <a:tailEnd/>
              </a:ln>
            </p:spPr>
          </p:pic>
          <p:pic>
            <p:nvPicPr>
              <p:cNvPr id="52"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143504" y="6215082"/>
                <a:ext cx="571528" cy="571528"/>
              </a:xfrm>
              <a:prstGeom prst="rect">
                <a:avLst/>
              </a:prstGeom>
              <a:noFill/>
              <a:ln w="9525">
                <a:noFill/>
                <a:miter lim="800000"/>
                <a:headEnd/>
                <a:tailEnd/>
              </a:ln>
            </p:spPr>
          </p:pic>
          <p:pic>
            <p:nvPicPr>
              <p:cNvPr id="53"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21" name="103 - Ομάδα"/>
            <p:cNvGrpSpPr/>
            <p:nvPr/>
          </p:nvGrpSpPr>
          <p:grpSpPr>
            <a:xfrm rot="19883345">
              <a:off x="4847959" y="3652106"/>
              <a:ext cx="428632" cy="366737"/>
              <a:chOff x="4643438" y="4781550"/>
              <a:chExt cx="2286040" cy="2005060"/>
            </a:xfrm>
          </p:grpSpPr>
          <p:sp>
            <p:nvSpPr>
              <p:cNvPr id="34" name="3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5" name="3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6" name="3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7" name="3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8" name="3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39"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429232" y="5429264"/>
                <a:ext cx="571528" cy="571528"/>
              </a:xfrm>
              <a:prstGeom prst="rect">
                <a:avLst/>
              </a:prstGeom>
              <a:noFill/>
              <a:ln w="9525">
                <a:noFill/>
                <a:miter lim="800000"/>
                <a:headEnd/>
                <a:tailEnd/>
              </a:ln>
            </p:spPr>
          </p:pic>
          <p:pic>
            <p:nvPicPr>
              <p:cNvPr id="40"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715008" y="6000768"/>
                <a:ext cx="571528" cy="571528"/>
              </a:xfrm>
              <a:prstGeom prst="rect">
                <a:avLst/>
              </a:prstGeom>
              <a:noFill/>
              <a:ln w="9525">
                <a:noFill/>
                <a:miter lim="800000"/>
                <a:headEnd/>
                <a:tailEnd/>
              </a:ln>
            </p:spPr>
          </p:pic>
          <p:pic>
            <p:nvPicPr>
              <p:cNvPr id="41"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6357950" y="5929330"/>
                <a:ext cx="571528" cy="571528"/>
              </a:xfrm>
              <a:prstGeom prst="rect">
                <a:avLst/>
              </a:prstGeom>
              <a:noFill/>
              <a:ln w="9525">
                <a:noFill/>
                <a:miter lim="800000"/>
                <a:headEnd/>
                <a:tailEnd/>
              </a:ln>
            </p:spPr>
          </p:pic>
          <p:pic>
            <p:nvPicPr>
              <p:cNvPr id="42"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143504" y="6215082"/>
                <a:ext cx="571528" cy="571528"/>
              </a:xfrm>
              <a:prstGeom prst="rect">
                <a:avLst/>
              </a:prstGeom>
              <a:noFill/>
              <a:ln w="9525">
                <a:noFill/>
                <a:miter lim="800000"/>
                <a:headEnd/>
                <a:tailEnd/>
              </a:ln>
            </p:spPr>
          </p:pic>
          <p:pic>
            <p:nvPicPr>
              <p:cNvPr id="43"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22" name="114 - Ομάδα"/>
            <p:cNvGrpSpPr/>
            <p:nvPr/>
          </p:nvGrpSpPr>
          <p:grpSpPr>
            <a:xfrm rot="14496044">
              <a:off x="4763784" y="2806980"/>
              <a:ext cx="428632" cy="366737"/>
              <a:chOff x="4643438" y="4781550"/>
              <a:chExt cx="2286040" cy="2005060"/>
            </a:xfrm>
          </p:grpSpPr>
          <p:sp>
            <p:nvSpPr>
              <p:cNvPr id="24" name="2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5" name="2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6" name="2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7" name="2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8" name="2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29"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429232" y="5429264"/>
                <a:ext cx="571528" cy="571528"/>
              </a:xfrm>
              <a:prstGeom prst="rect">
                <a:avLst/>
              </a:prstGeom>
              <a:noFill/>
              <a:ln w="9525">
                <a:noFill/>
                <a:miter lim="800000"/>
                <a:headEnd/>
                <a:tailEnd/>
              </a:ln>
            </p:spPr>
          </p:pic>
          <p:pic>
            <p:nvPicPr>
              <p:cNvPr id="30"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715008" y="6000768"/>
                <a:ext cx="571528" cy="571528"/>
              </a:xfrm>
              <a:prstGeom prst="rect">
                <a:avLst/>
              </a:prstGeom>
              <a:noFill/>
              <a:ln w="9525">
                <a:noFill/>
                <a:miter lim="800000"/>
                <a:headEnd/>
                <a:tailEnd/>
              </a:ln>
            </p:spPr>
          </p:pic>
          <p:pic>
            <p:nvPicPr>
              <p:cNvPr id="31"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6357950" y="5929330"/>
                <a:ext cx="571528" cy="571528"/>
              </a:xfrm>
              <a:prstGeom prst="rect">
                <a:avLst/>
              </a:prstGeom>
              <a:noFill/>
              <a:ln w="9525">
                <a:noFill/>
                <a:miter lim="800000"/>
                <a:headEnd/>
                <a:tailEnd/>
              </a:ln>
            </p:spPr>
          </p:pic>
          <p:pic>
            <p:nvPicPr>
              <p:cNvPr id="32"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143504" y="6215082"/>
                <a:ext cx="571528" cy="571528"/>
              </a:xfrm>
              <a:prstGeom prst="rect">
                <a:avLst/>
              </a:prstGeom>
              <a:noFill/>
              <a:ln w="9525">
                <a:noFill/>
                <a:miter lim="800000"/>
                <a:headEnd/>
                <a:tailEnd/>
              </a:ln>
            </p:spPr>
          </p:pic>
          <p:pic>
            <p:nvPicPr>
              <p:cNvPr id="33"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4643438" y="5929330"/>
                <a:ext cx="571528" cy="571528"/>
              </a:xfrm>
              <a:prstGeom prst="rect">
                <a:avLst/>
              </a:prstGeom>
              <a:noFill/>
              <a:ln w="9525">
                <a:noFill/>
                <a:miter lim="800000"/>
                <a:headEnd/>
                <a:tailEnd/>
              </a:ln>
            </p:spPr>
          </p:pic>
        </p:grpSp>
        <p:sp>
          <p:nvSpPr>
            <p:cNvPr id="23" name="22 - Ορθογώνιο"/>
            <p:cNvSpPr/>
            <p:nvPr/>
          </p:nvSpPr>
          <p:spPr>
            <a:xfrm>
              <a:off x="4500562" y="3071810"/>
              <a:ext cx="1000132" cy="318924"/>
            </a:xfrm>
            <a:prstGeom prst="rect">
              <a:avLst/>
            </a:prstGeom>
          </p:spPr>
          <p:txBody>
            <a:bodyPr wrap="square" lIns="36000" tIns="36000" rIns="36000" bIns="36000">
              <a:spAutoFit/>
            </a:bodyPr>
            <a:lstStyle/>
            <a:p>
              <a:r>
                <a:rPr lang="en-US" sz="1600" b="1" dirty="0">
                  <a:solidFill>
                    <a:srgbClr val="002060"/>
                  </a:solidFill>
                  <a:effectLst>
                    <a:outerShdw blurRad="38100" dist="38100" dir="2700000" algn="tl">
                      <a:srgbClr val="000000">
                        <a:alpha val="43137"/>
                      </a:srgbClr>
                    </a:outerShdw>
                  </a:effectLst>
                  <a:latin typeface="Calibri" pitchFamily="34" charset="0"/>
                </a:rPr>
                <a:t>ISP server</a:t>
              </a:r>
              <a:endParaRPr lang="el-GR" sz="1600" dirty="0">
                <a:solidFill>
                  <a:srgbClr val="002060"/>
                </a:solidFill>
              </a:endParaRPr>
            </a:p>
          </p:txBody>
        </p:sp>
      </p:grpSp>
      <p:grpSp>
        <p:nvGrpSpPr>
          <p:cNvPr id="54" name="53 - Ομάδα"/>
          <p:cNvGrpSpPr/>
          <p:nvPr/>
        </p:nvGrpSpPr>
        <p:grpSpPr>
          <a:xfrm>
            <a:off x="3460445" y="-928718"/>
            <a:ext cx="5755025" cy="7576754"/>
            <a:chOff x="3286116" y="-790144"/>
            <a:chExt cx="5755025" cy="7576754"/>
          </a:xfrm>
        </p:grpSpPr>
        <p:pic>
          <p:nvPicPr>
            <p:cNvPr id="55" name="Picture 17" descr="C:\Documents and Settings\sofianos\Local Settings\Temporary Internet files\Content.IE5\8K2PQG0J\MCj04315640000[1].png"/>
            <p:cNvPicPr>
              <a:picLocks noChangeAspect="1" noChangeArrowheads="1"/>
            </p:cNvPicPr>
            <p:nvPr/>
          </p:nvPicPr>
          <p:blipFill>
            <a:blip r:embed="rId9">
              <a:duotone>
                <a:prstClr val="black"/>
                <a:schemeClr val="accent3">
                  <a:tint val="45000"/>
                  <a:satMod val="400000"/>
                </a:schemeClr>
              </a:duotone>
            </a:blip>
            <a:srcRect/>
            <a:stretch>
              <a:fillRect/>
            </a:stretch>
          </p:blipFill>
          <p:spPr bwMode="auto">
            <a:xfrm>
              <a:off x="7358082" y="3429000"/>
              <a:ext cx="1143008" cy="1150628"/>
            </a:xfrm>
            <a:prstGeom prst="rect">
              <a:avLst/>
            </a:prstGeom>
            <a:noFill/>
            <a:ln w="9525">
              <a:noFill/>
              <a:miter lim="800000"/>
              <a:headEnd/>
              <a:tailEnd/>
            </a:ln>
          </p:spPr>
        </p:pic>
        <p:pic>
          <p:nvPicPr>
            <p:cNvPr id="56" name="Picture 20" descr="C:\Documents and Settings\sofianos\Local Settings\Temporary Internet files\Content.IE5\TAMC1PS8\MCj04316370000[1].png"/>
            <p:cNvPicPr>
              <a:picLocks noChangeAspect="1" noChangeArrowheads="1"/>
            </p:cNvPicPr>
            <p:nvPr/>
          </p:nvPicPr>
          <p:blipFill>
            <a:blip r:embed="rId10">
              <a:duotone>
                <a:prstClr val="black"/>
                <a:schemeClr val="accent3">
                  <a:tint val="45000"/>
                  <a:satMod val="400000"/>
                </a:schemeClr>
              </a:duotone>
            </a:blip>
            <a:srcRect/>
            <a:stretch>
              <a:fillRect/>
            </a:stretch>
          </p:blipFill>
          <p:spPr bwMode="auto">
            <a:xfrm>
              <a:off x="5429256" y="4000504"/>
              <a:ext cx="1071570" cy="1071570"/>
            </a:xfrm>
            <a:prstGeom prst="rect">
              <a:avLst/>
            </a:prstGeom>
            <a:noFill/>
            <a:ln w="9525">
              <a:noFill/>
              <a:miter lim="800000"/>
              <a:headEnd/>
              <a:tailEnd/>
            </a:ln>
          </p:spPr>
        </p:pic>
        <p:pic>
          <p:nvPicPr>
            <p:cNvPr id="57" name="Picture 23" descr="C:\Documents and Settings\sofianos\Local Settings\Temporary Internet files\Content.IE5\04R5HO20\MCj04247920000[1].wmf"/>
            <p:cNvPicPr>
              <a:picLocks noChangeAspect="1" noChangeArrowheads="1"/>
            </p:cNvPicPr>
            <p:nvPr/>
          </p:nvPicPr>
          <p:blipFill>
            <a:blip r:embed="rId11">
              <a:duotone>
                <a:prstClr val="black"/>
                <a:schemeClr val="accent3">
                  <a:tint val="45000"/>
                  <a:satMod val="400000"/>
                </a:schemeClr>
              </a:duotone>
            </a:blip>
            <a:srcRect/>
            <a:stretch>
              <a:fillRect/>
            </a:stretch>
          </p:blipFill>
          <p:spPr bwMode="auto">
            <a:xfrm>
              <a:off x="3286116" y="3071810"/>
              <a:ext cx="868992" cy="946762"/>
            </a:xfrm>
            <a:prstGeom prst="rect">
              <a:avLst/>
            </a:prstGeom>
            <a:noFill/>
            <a:ln w="9525">
              <a:noFill/>
              <a:miter lim="800000"/>
              <a:headEnd/>
              <a:tailEnd/>
            </a:ln>
          </p:spPr>
        </p:pic>
        <p:pic>
          <p:nvPicPr>
            <p:cNvPr id="58" name="57 - Εικόνα" descr="1uhgsG.jpg"/>
            <p:cNvPicPr>
              <a:picLocks noChangeAspect="1"/>
            </p:cNvPicPr>
            <p:nvPr/>
          </p:nvPicPr>
          <p:blipFill>
            <a:blip r:embed="rId12"/>
            <a:stretch>
              <a:fillRect/>
            </a:stretch>
          </p:blipFill>
          <p:spPr>
            <a:xfrm rot="6373200">
              <a:off x="5095395" y="-935646"/>
              <a:ext cx="3800243" cy="4091248"/>
            </a:xfrm>
            <a:prstGeom prst="ellipse">
              <a:avLst/>
            </a:prstGeom>
            <a:effectLst>
              <a:softEdge rad="317500"/>
            </a:effectLst>
          </p:spPr>
        </p:pic>
        <p:pic>
          <p:nvPicPr>
            <p:cNvPr id="59" name="58 - Εικόνα" descr="sat1.gif"/>
            <p:cNvPicPr>
              <a:picLocks noChangeAspect="1"/>
            </p:cNvPicPr>
            <p:nvPr/>
          </p:nvPicPr>
          <p:blipFill>
            <a:blip r:embed="rId13"/>
            <a:stretch>
              <a:fillRect/>
            </a:stretch>
          </p:blipFill>
          <p:spPr>
            <a:xfrm>
              <a:off x="4143372" y="1428736"/>
              <a:ext cx="495300" cy="504825"/>
            </a:xfrm>
            <a:prstGeom prst="rect">
              <a:avLst/>
            </a:prstGeom>
          </p:spPr>
        </p:pic>
        <p:grpSp>
          <p:nvGrpSpPr>
            <p:cNvPr id="60" name="48 - Ομάδα"/>
            <p:cNvGrpSpPr/>
            <p:nvPr/>
          </p:nvGrpSpPr>
          <p:grpSpPr>
            <a:xfrm>
              <a:off x="4643438" y="4781550"/>
              <a:ext cx="2286040" cy="2005060"/>
              <a:chOff x="4643438" y="4781550"/>
              <a:chExt cx="2286040" cy="2005060"/>
            </a:xfrm>
          </p:grpSpPr>
          <p:sp>
            <p:nvSpPr>
              <p:cNvPr id="84" name="8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85" name="8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86" name="8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87" name="8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88" name="8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89" name="Picture 22" descr="C:\Documents and Settings\sofianos\Local Settings\Temporary Internet files\Content.IE5\T4407VQ8\MCj04316420000[1].png"/>
              <p:cNvPicPr>
                <a:picLocks noChangeAspect="1" noChangeArrowheads="1"/>
              </p:cNvPicPr>
              <p:nvPr/>
            </p:nvPicPr>
            <p:blipFill>
              <a:blip r:embed="rId14" cstate="print"/>
              <a:srcRect/>
              <a:stretch>
                <a:fillRect/>
              </a:stretch>
            </p:blipFill>
            <p:spPr bwMode="auto">
              <a:xfrm>
                <a:off x="5429232" y="5429264"/>
                <a:ext cx="571528" cy="571528"/>
              </a:xfrm>
              <a:prstGeom prst="rect">
                <a:avLst/>
              </a:prstGeom>
              <a:noFill/>
              <a:ln w="9525">
                <a:noFill/>
                <a:miter lim="800000"/>
                <a:headEnd/>
                <a:tailEnd/>
              </a:ln>
            </p:spPr>
          </p:pic>
          <p:pic>
            <p:nvPicPr>
              <p:cNvPr id="90" name="Picture 22" descr="C:\Documents and Settings\sofianos\Local Settings\Temporary Internet files\Content.IE5\T4407VQ8\MCj04316420000[1].png"/>
              <p:cNvPicPr>
                <a:picLocks noChangeAspect="1" noChangeArrowheads="1"/>
              </p:cNvPicPr>
              <p:nvPr/>
            </p:nvPicPr>
            <p:blipFill>
              <a:blip r:embed="rId14" cstate="print"/>
              <a:srcRect/>
              <a:stretch>
                <a:fillRect/>
              </a:stretch>
            </p:blipFill>
            <p:spPr bwMode="auto">
              <a:xfrm>
                <a:off x="5715008" y="6000768"/>
                <a:ext cx="571528" cy="571528"/>
              </a:xfrm>
              <a:prstGeom prst="rect">
                <a:avLst/>
              </a:prstGeom>
              <a:noFill/>
              <a:ln w="9525">
                <a:noFill/>
                <a:miter lim="800000"/>
                <a:headEnd/>
                <a:tailEnd/>
              </a:ln>
            </p:spPr>
          </p:pic>
          <p:pic>
            <p:nvPicPr>
              <p:cNvPr id="91" name="Picture 22" descr="C:\Documents and Settings\sofianos\Local Settings\Temporary Internet files\Content.IE5\T4407VQ8\MCj04316420000[1].png"/>
              <p:cNvPicPr>
                <a:picLocks noChangeAspect="1" noChangeArrowheads="1"/>
              </p:cNvPicPr>
              <p:nvPr/>
            </p:nvPicPr>
            <p:blipFill>
              <a:blip r:embed="rId14" cstate="print"/>
              <a:srcRect/>
              <a:stretch>
                <a:fillRect/>
              </a:stretch>
            </p:blipFill>
            <p:spPr bwMode="auto">
              <a:xfrm>
                <a:off x="6357950" y="5929330"/>
                <a:ext cx="571528" cy="571528"/>
              </a:xfrm>
              <a:prstGeom prst="rect">
                <a:avLst/>
              </a:prstGeom>
              <a:noFill/>
              <a:ln w="9525">
                <a:noFill/>
                <a:miter lim="800000"/>
                <a:headEnd/>
                <a:tailEnd/>
              </a:ln>
            </p:spPr>
          </p:pic>
          <p:pic>
            <p:nvPicPr>
              <p:cNvPr id="92" name="Picture 22" descr="C:\Documents and Settings\sofianos\Local Settings\Temporary Internet files\Content.IE5\T4407VQ8\MCj04316420000[1].png"/>
              <p:cNvPicPr>
                <a:picLocks noChangeAspect="1" noChangeArrowheads="1"/>
              </p:cNvPicPr>
              <p:nvPr/>
            </p:nvPicPr>
            <p:blipFill>
              <a:blip r:embed="rId14" cstate="print"/>
              <a:srcRect/>
              <a:stretch>
                <a:fillRect/>
              </a:stretch>
            </p:blipFill>
            <p:spPr bwMode="auto">
              <a:xfrm>
                <a:off x="5143504" y="6215082"/>
                <a:ext cx="571528" cy="571528"/>
              </a:xfrm>
              <a:prstGeom prst="rect">
                <a:avLst/>
              </a:prstGeom>
              <a:noFill/>
              <a:ln w="9525">
                <a:noFill/>
                <a:miter lim="800000"/>
                <a:headEnd/>
                <a:tailEnd/>
              </a:ln>
            </p:spPr>
          </p:pic>
          <p:pic>
            <p:nvPicPr>
              <p:cNvPr id="93" name="Picture 22" descr="C:\Documents and Settings\sofianos\Local Settings\Temporary Internet files\Content.IE5\T4407VQ8\MCj04316420000[1].png"/>
              <p:cNvPicPr>
                <a:picLocks noChangeAspect="1" noChangeArrowheads="1"/>
              </p:cNvPicPr>
              <p:nvPr/>
            </p:nvPicPr>
            <p:blipFill>
              <a:blip r:embed="rId14"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61" name="49 - Ομάδα"/>
            <p:cNvGrpSpPr/>
            <p:nvPr/>
          </p:nvGrpSpPr>
          <p:grpSpPr>
            <a:xfrm rot="1452853">
              <a:off x="7235811" y="4159236"/>
              <a:ext cx="990608" cy="1009680"/>
              <a:chOff x="4643438" y="4781550"/>
              <a:chExt cx="2286040" cy="2005060"/>
            </a:xfrm>
          </p:grpSpPr>
          <p:sp>
            <p:nvSpPr>
              <p:cNvPr id="74" name="7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5" name="7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6" name="7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7" name="7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8" name="7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79" name="Picture 22" descr="C:\Documents and Settings\sofianos\Local Settings\Temporary Internet files\Content.IE5\T4407VQ8\MCj04316420000[1].png"/>
              <p:cNvPicPr>
                <a:picLocks noChangeAspect="1" noChangeArrowheads="1"/>
              </p:cNvPicPr>
              <p:nvPr/>
            </p:nvPicPr>
            <p:blipFill>
              <a:blip r:embed="rId15" cstate="print"/>
              <a:srcRect/>
              <a:stretch>
                <a:fillRect/>
              </a:stretch>
            </p:blipFill>
            <p:spPr bwMode="auto">
              <a:xfrm>
                <a:off x="5429232" y="5429264"/>
                <a:ext cx="571528" cy="571528"/>
              </a:xfrm>
              <a:prstGeom prst="rect">
                <a:avLst/>
              </a:prstGeom>
              <a:noFill/>
              <a:ln w="9525">
                <a:noFill/>
                <a:miter lim="800000"/>
                <a:headEnd/>
                <a:tailEnd/>
              </a:ln>
            </p:spPr>
          </p:pic>
          <p:pic>
            <p:nvPicPr>
              <p:cNvPr id="80" name="Picture 22" descr="C:\Documents and Settings\sofianos\Local Settings\Temporary Internet files\Content.IE5\T4407VQ8\MCj04316420000[1].png"/>
              <p:cNvPicPr>
                <a:picLocks noChangeAspect="1" noChangeArrowheads="1"/>
              </p:cNvPicPr>
              <p:nvPr/>
            </p:nvPicPr>
            <p:blipFill>
              <a:blip r:embed="rId15" cstate="print"/>
              <a:srcRect/>
              <a:stretch>
                <a:fillRect/>
              </a:stretch>
            </p:blipFill>
            <p:spPr bwMode="auto">
              <a:xfrm>
                <a:off x="5715008" y="6000768"/>
                <a:ext cx="571528" cy="571528"/>
              </a:xfrm>
              <a:prstGeom prst="rect">
                <a:avLst/>
              </a:prstGeom>
              <a:noFill/>
              <a:ln w="9525">
                <a:noFill/>
                <a:miter lim="800000"/>
                <a:headEnd/>
                <a:tailEnd/>
              </a:ln>
            </p:spPr>
          </p:pic>
          <p:pic>
            <p:nvPicPr>
              <p:cNvPr id="81" name="Picture 22" descr="C:\Documents and Settings\sofianos\Local Settings\Temporary Internet files\Content.IE5\T4407VQ8\MCj04316420000[1].png"/>
              <p:cNvPicPr>
                <a:picLocks noChangeAspect="1" noChangeArrowheads="1"/>
              </p:cNvPicPr>
              <p:nvPr/>
            </p:nvPicPr>
            <p:blipFill>
              <a:blip r:embed="rId15" cstate="print"/>
              <a:srcRect/>
              <a:stretch>
                <a:fillRect/>
              </a:stretch>
            </p:blipFill>
            <p:spPr bwMode="auto">
              <a:xfrm>
                <a:off x="6357950" y="5929330"/>
                <a:ext cx="571528" cy="571528"/>
              </a:xfrm>
              <a:prstGeom prst="rect">
                <a:avLst/>
              </a:prstGeom>
              <a:noFill/>
              <a:ln w="9525">
                <a:noFill/>
                <a:miter lim="800000"/>
                <a:headEnd/>
                <a:tailEnd/>
              </a:ln>
            </p:spPr>
          </p:pic>
          <p:pic>
            <p:nvPicPr>
              <p:cNvPr id="82" name="Picture 22" descr="C:\Documents and Settings\sofianos\Local Settings\Temporary Internet files\Content.IE5\T4407VQ8\MCj04316420000[1].png"/>
              <p:cNvPicPr>
                <a:picLocks noChangeAspect="1" noChangeArrowheads="1"/>
              </p:cNvPicPr>
              <p:nvPr/>
            </p:nvPicPr>
            <p:blipFill>
              <a:blip r:embed="rId15" cstate="print"/>
              <a:srcRect/>
              <a:stretch>
                <a:fillRect/>
              </a:stretch>
            </p:blipFill>
            <p:spPr bwMode="auto">
              <a:xfrm>
                <a:off x="5143504" y="6215082"/>
                <a:ext cx="571528" cy="571528"/>
              </a:xfrm>
              <a:prstGeom prst="rect">
                <a:avLst/>
              </a:prstGeom>
              <a:noFill/>
              <a:ln w="9525">
                <a:noFill/>
                <a:miter lim="800000"/>
                <a:headEnd/>
                <a:tailEnd/>
              </a:ln>
            </p:spPr>
          </p:pic>
          <p:pic>
            <p:nvPicPr>
              <p:cNvPr id="83" name="Picture 22" descr="C:\Documents and Settings\sofianos\Local Settings\Temporary Internet files\Content.IE5\T4407VQ8\MCj04316420000[1].png"/>
              <p:cNvPicPr>
                <a:picLocks noChangeAspect="1" noChangeArrowheads="1"/>
              </p:cNvPicPr>
              <p:nvPr/>
            </p:nvPicPr>
            <p:blipFill>
              <a:blip r:embed="rId15"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62" name="60 - Ομάδα"/>
            <p:cNvGrpSpPr/>
            <p:nvPr/>
          </p:nvGrpSpPr>
          <p:grpSpPr>
            <a:xfrm rot="18580402">
              <a:off x="7926625" y="3996133"/>
              <a:ext cx="919170" cy="795366"/>
              <a:chOff x="4643438" y="4781550"/>
              <a:chExt cx="2286040" cy="2005060"/>
            </a:xfrm>
          </p:grpSpPr>
          <p:sp>
            <p:nvSpPr>
              <p:cNvPr id="64" name="6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5" name="6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6" name="6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7" name="6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8" name="6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69" name="Picture 22" descr="C:\Documents and Settings\sofianos\Local Settings\Temporary Internet files\Content.IE5\T4407VQ8\MCj04316420000[1].png"/>
              <p:cNvPicPr>
                <a:picLocks noChangeAspect="1" noChangeArrowheads="1"/>
              </p:cNvPicPr>
              <p:nvPr/>
            </p:nvPicPr>
            <p:blipFill>
              <a:blip r:embed="rId16" cstate="print"/>
              <a:srcRect/>
              <a:stretch>
                <a:fillRect/>
              </a:stretch>
            </p:blipFill>
            <p:spPr bwMode="auto">
              <a:xfrm>
                <a:off x="5429232" y="5429264"/>
                <a:ext cx="571528" cy="571528"/>
              </a:xfrm>
              <a:prstGeom prst="rect">
                <a:avLst/>
              </a:prstGeom>
              <a:noFill/>
              <a:ln w="9525">
                <a:noFill/>
                <a:miter lim="800000"/>
                <a:headEnd/>
                <a:tailEnd/>
              </a:ln>
            </p:spPr>
          </p:pic>
          <p:pic>
            <p:nvPicPr>
              <p:cNvPr id="70" name="Picture 22" descr="C:\Documents and Settings\sofianos\Local Settings\Temporary Internet files\Content.IE5\T4407VQ8\MCj04316420000[1].png"/>
              <p:cNvPicPr>
                <a:picLocks noChangeAspect="1" noChangeArrowheads="1"/>
              </p:cNvPicPr>
              <p:nvPr/>
            </p:nvPicPr>
            <p:blipFill>
              <a:blip r:embed="rId16" cstate="print"/>
              <a:srcRect/>
              <a:stretch>
                <a:fillRect/>
              </a:stretch>
            </p:blipFill>
            <p:spPr bwMode="auto">
              <a:xfrm>
                <a:off x="5715008" y="6000768"/>
                <a:ext cx="571528" cy="571528"/>
              </a:xfrm>
              <a:prstGeom prst="rect">
                <a:avLst/>
              </a:prstGeom>
              <a:noFill/>
              <a:ln w="9525">
                <a:noFill/>
                <a:miter lim="800000"/>
                <a:headEnd/>
                <a:tailEnd/>
              </a:ln>
            </p:spPr>
          </p:pic>
          <p:pic>
            <p:nvPicPr>
              <p:cNvPr id="71" name="Picture 22" descr="C:\Documents and Settings\sofianos\Local Settings\Temporary Internet files\Content.IE5\T4407VQ8\MCj04316420000[1].png"/>
              <p:cNvPicPr>
                <a:picLocks noChangeAspect="1" noChangeArrowheads="1"/>
              </p:cNvPicPr>
              <p:nvPr/>
            </p:nvPicPr>
            <p:blipFill>
              <a:blip r:embed="rId16" cstate="print"/>
              <a:srcRect/>
              <a:stretch>
                <a:fillRect/>
              </a:stretch>
            </p:blipFill>
            <p:spPr bwMode="auto">
              <a:xfrm>
                <a:off x="6357950" y="5929330"/>
                <a:ext cx="571528" cy="571528"/>
              </a:xfrm>
              <a:prstGeom prst="rect">
                <a:avLst/>
              </a:prstGeom>
              <a:noFill/>
              <a:ln w="9525">
                <a:noFill/>
                <a:miter lim="800000"/>
                <a:headEnd/>
                <a:tailEnd/>
              </a:ln>
            </p:spPr>
          </p:pic>
          <p:pic>
            <p:nvPicPr>
              <p:cNvPr id="72" name="Picture 22" descr="C:\Documents and Settings\sofianos\Local Settings\Temporary Internet files\Content.IE5\T4407VQ8\MCj04316420000[1].png"/>
              <p:cNvPicPr>
                <a:picLocks noChangeAspect="1" noChangeArrowheads="1"/>
              </p:cNvPicPr>
              <p:nvPr/>
            </p:nvPicPr>
            <p:blipFill>
              <a:blip r:embed="rId16" cstate="print"/>
              <a:srcRect/>
              <a:stretch>
                <a:fillRect/>
              </a:stretch>
            </p:blipFill>
            <p:spPr bwMode="auto">
              <a:xfrm>
                <a:off x="5143504" y="6215082"/>
                <a:ext cx="571528" cy="571528"/>
              </a:xfrm>
              <a:prstGeom prst="rect">
                <a:avLst/>
              </a:prstGeom>
              <a:noFill/>
              <a:ln w="9525">
                <a:noFill/>
                <a:miter lim="800000"/>
                <a:headEnd/>
                <a:tailEnd/>
              </a:ln>
            </p:spPr>
          </p:pic>
          <p:pic>
            <p:nvPicPr>
              <p:cNvPr id="73" name="Picture 22" descr="C:\Documents and Settings\sofianos\Local Settings\Temporary Internet files\Content.IE5\T4407VQ8\MCj04316420000[1].png"/>
              <p:cNvPicPr>
                <a:picLocks noChangeAspect="1" noChangeArrowheads="1"/>
              </p:cNvPicPr>
              <p:nvPr/>
            </p:nvPicPr>
            <p:blipFill>
              <a:blip r:embed="rId16" cstate="print"/>
              <a:srcRect/>
              <a:stretch>
                <a:fillRect/>
              </a:stretch>
            </p:blipFill>
            <p:spPr bwMode="auto">
              <a:xfrm>
                <a:off x="4643438" y="5929330"/>
                <a:ext cx="571528" cy="571528"/>
              </a:xfrm>
              <a:prstGeom prst="rect">
                <a:avLst/>
              </a:prstGeom>
              <a:noFill/>
              <a:ln w="9525">
                <a:noFill/>
                <a:miter lim="800000"/>
                <a:headEnd/>
                <a:tailEnd/>
              </a:ln>
            </p:spPr>
          </p:pic>
        </p:grpSp>
        <p:sp>
          <p:nvSpPr>
            <p:cNvPr id="63" name="62 - Ορθογώνιο"/>
            <p:cNvSpPr/>
            <p:nvPr/>
          </p:nvSpPr>
          <p:spPr>
            <a:xfrm>
              <a:off x="5572132" y="4429132"/>
              <a:ext cx="1000132" cy="318924"/>
            </a:xfrm>
            <a:prstGeom prst="rect">
              <a:avLst/>
            </a:prstGeom>
          </p:spPr>
          <p:txBody>
            <a:bodyPr wrap="square" lIns="36000" tIns="36000" rIns="36000" bIns="36000">
              <a:spAutoFit/>
            </a:bodyPr>
            <a:lstStyle/>
            <a:p>
              <a:r>
                <a:rPr lang="en-US" sz="1600" b="1" dirty="0">
                  <a:solidFill>
                    <a:srgbClr val="002060"/>
                  </a:solidFill>
                  <a:effectLst>
                    <a:outerShdw blurRad="38100" dist="38100" dir="2700000" algn="tl">
                      <a:srgbClr val="000000">
                        <a:alpha val="43137"/>
                      </a:srgbClr>
                    </a:outerShdw>
                  </a:effectLst>
                  <a:latin typeface="Calibri" pitchFamily="34" charset="0"/>
                </a:rPr>
                <a:t>ISP server</a:t>
              </a:r>
              <a:endParaRPr lang="el-GR" sz="1600" dirty="0">
                <a:solidFill>
                  <a:srgbClr val="002060"/>
                </a:solidFill>
              </a:endParaRPr>
            </a:p>
          </p:txBody>
        </p:sp>
      </p:grpSp>
      <p:grpSp>
        <p:nvGrpSpPr>
          <p:cNvPr id="94" name="93 - Ομάδα"/>
          <p:cNvGrpSpPr/>
          <p:nvPr/>
        </p:nvGrpSpPr>
        <p:grpSpPr>
          <a:xfrm>
            <a:off x="4214810" y="3429000"/>
            <a:ext cx="442089" cy="459994"/>
            <a:chOff x="3282179" y="5143512"/>
            <a:chExt cx="442089" cy="459994"/>
          </a:xfrm>
        </p:grpSpPr>
        <p:grpSp>
          <p:nvGrpSpPr>
            <p:cNvPr id="95" name="71 - Ομάδα"/>
            <p:cNvGrpSpPr/>
            <p:nvPr/>
          </p:nvGrpSpPr>
          <p:grpSpPr>
            <a:xfrm rot="2291374">
              <a:off x="3282189" y="5236772"/>
              <a:ext cx="428632" cy="366737"/>
              <a:chOff x="4643438" y="4781550"/>
              <a:chExt cx="2286040" cy="2005060"/>
            </a:xfrm>
          </p:grpSpPr>
          <p:sp>
            <p:nvSpPr>
              <p:cNvPr id="97" name="96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8" name="97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9" name="98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0" name="99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1" name="100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102"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429232" y="5429264"/>
                <a:ext cx="571528" cy="571528"/>
              </a:xfrm>
              <a:prstGeom prst="rect">
                <a:avLst/>
              </a:prstGeom>
              <a:noFill/>
              <a:ln w="9525">
                <a:noFill/>
                <a:miter lim="800000"/>
                <a:headEnd/>
                <a:tailEnd/>
              </a:ln>
            </p:spPr>
          </p:pic>
          <p:pic>
            <p:nvPicPr>
              <p:cNvPr id="103"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715008" y="6000768"/>
                <a:ext cx="571528" cy="571528"/>
              </a:xfrm>
              <a:prstGeom prst="rect">
                <a:avLst/>
              </a:prstGeom>
              <a:noFill/>
              <a:ln w="9525">
                <a:noFill/>
                <a:miter lim="800000"/>
                <a:headEnd/>
                <a:tailEnd/>
              </a:ln>
            </p:spPr>
          </p:pic>
          <p:pic>
            <p:nvPicPr>
              <p:cNvPr id="104"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6357950" y="5929330"/>
                <a:ext cx="571528" cy="571528"/>
              </a:xfrm>
              <a:prstGeom prst="rect">
                <a:avLst/>
              </a:prstGeom>
              <a:noFill/>
              <a:ln w="9525">
                <a:noFill/>
                <a:miter lim="800000"/>
                <a:headEnd/>
                <a:tailEnd/>
              </a:ln>
            </p:spPr>
          </p:pic>
          <p:pic>
            <p:nvPicPr>
              <p:cNvPr id="105"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5143504" y="6215082"/>
                <a:ext cx="571528" cy="571528"/>
              </a:xfrm>
              <a:prstGeom prst="rect">
                <a:avLst/>
              </a:prstGeom>
              <a:noFill/>
              <a:ln w="9525">
                <a:noFill/>
                <a:miter lim="800000"/>
                <a:headEnd/>
                <a:tailEnd/>
              </a:ln>
            </p:spPr>
          </p:pic>
          <p:pic>
            <p:nvPicPr>
              <p:cNvPr id="106" name="Picture 22" descr="C:\Documents and Settings\sofianos\Local Settings\Temporary Internet files\Content.IE5\T4407VQ8\MCj04316420000[1].png"/>
              <p:cNvPicPr>
                <a:picLocks noChangeAspect="1" noChangeArrowheads="1"/>
              </p:cNvPicPr>
              <p:nvPr/>
            </p:nvPicPr>
            <p:blipFill>
              <a:blip r:embed="rId8" cstate="print"/>
              <a:srcRect/>
              <a:stretch>
                <a:fillRect/>
              </a:stretch>
            </p:blipFill>
            <p:spPr bwMode="auto">
              <a:xfrm>
                <a:off x="4643438" y="5929330"/>
                <a:ext cx="571528" cy="571528"/>
              </a:xfrm>
              <a:prstGeom prst="rect">
                <a:avLst/>
              </a:prstGeom>
              <a:noFill/>
              <a:ln w="9525">
                <a:noFill/>
                <a:miter lim="800000"/>
                <a:headEnd/>
                <a:tailEnd/>
              </a:ln>
            </p:spPr>
          </p:pic>
        </p:grpSp>
        <p:pic>
          <p:nvPicPr>
            <p:cNvPr id="96" name="Picture 21" descr="C:\Documents and Settings\sofianos\Local Settings\Temporary Internet files\Content.IE5\T4407VQ8\MCj04316160000[1].png"/>
            <p:cNvPicPr>
              <a:picLocks noChangeAspect="1" noChangeArrowheads="1"/>
            </p:cNvPicPr>
            <p:nvPr/>
          </p:nvPicPr>
          <p:blipFill>
            <a:blip r:embed="rId7" cstate="print"/>
            <a:srcRect/>
            <a:stretch>
              <a:fillRect/>
            </a:stretch>
          </p:blipFill>
          <p:spPr bwMode="auto">
            <a:xfrm>
              <a:off x="3500430" y="5143512"/>
              <a:ext cx="223838" cy="223838"/>
            </a:xfrm>
            <a:prstGeom prst="rect">
              <a:avLst/>
            </a:prstGeom>
            <a:noFill/>
            <a:ln w="9525">
              <a:noFill/>
              <a:miter lim="800000"/>
              <a:headEnd/>
              <a:tailEnd/>
            </a:ln>
          </p:spPr>
        </p:pic>
      </p:grpSp>
      <p:sp>
        <p:nvSpPr>
          <p:cNvPr id="107" name="106 - Ορθογώνιο"/>
          <p:cNvSpPr/>
          <p:nvPr/>
        </p:nvSpPr>
        <p:spPr>
          <a:xfrm>
            <a:off x="4500562" y="3429000"/>
            <a:ext cx="1000132" cy="288147"/>
          </a:xfrm>
          <a:prstGeom prst="rect">
            <a:avLst/>
          </a:prstGeom>
        </p:spPr>
        <p:txBody>
          <a:bodyPr wrap="square" lIns="36000" tIns="36000" rIns="36000" bIns="36000">
            <a:spAutoFit/>
          </a:bodyPr>
          <a:lstStyle/>
          <a:p>
            <a:r>
              <a:rPr lang="en-US" sz="1400" b="1" dirty="0">
                <a:solidFill>
                  <a:srgbClr val="002060"/>
                </a:solidFill>
                <a:effectLst>
                  <a:outerShdw blurRad="38100" dist="38100" dir="2700000" algn="tl">
                    <a:srgbClr val="000000">
                      <a:alpha val="43137"/>
                    </a:srgbClr>
                  </a:outerShdw>
                </a:effectLst>
                <a:latin typeface="Calibri" pitchFamily="34" charset="0"/>
              </a:rPr>
              <a:t>ISP server</a:t>
            </a:r>
            <a:endParaRPr lang="el-GR" sz="1400" dirty="0">
              <a:solidFill>
                <a:srgbClr val="002060"/>
              </a:solidFill>
            </a:endParaRPr>
          </a:p>
        </p:txBody>
      </p:sp>
      <p:sp>
        <p:nvSpPr>
          <p:cNvPr id="109" name="108 - TextBox"/>
          <p:cNvSpPr txBox="1"/>
          <p:nvPr/>
        </p:nvSpPr>
        <p:spPr>
          <a:xfrm>
            <a:off x="142844" y="6206619"/>
            <a:ext cx="9215502" cy="646331"/>
          </a:xfrm>
          <a:prstGeom prst="rect">
            <a:avLst/>
          </a:prstGeom>
          <a:noFill/>
        </p:spPr>
        <p:txBody>
          <a:bodyPr wrap="square" rtlCol="0">
            <a:spAutoFit/>
          </a:bodyPr>
          <a:lstStyle/>
          <a:p>
            <a:pPr marL="342900" indent="-342900">
              <a:lnSpc>
                <a:spcPct val="150000"/>
              </a:lnSpc>
              <a:spcBef>
                <a:spcPct val="50000"/>
              </a:spcBef>
              <a:buClr>
                <a:schemeClr val="hlink"/>
              </a:buClr>
              <a:buSzPct val="60000"/>
              <a:defRPr/>
            </a:pPr>
            <a:r>
              <a:rPr lang="el-GR" sz="2400" b="1" dirty="0">
                <a:solidFill>
                  <a:srgbClr val="FFFF00"/>
                </a:solidFill>
                <a:effectLst>
                  <a:outerShdw blurRad="38100" dist="38100" dir="2700000" algn="tl">
                    <a:srgbClr val="000000">
                      <a:alpha val="43137"/>
                    </a:srgbClr>
                  </a:outerShdw>
                </a:effectLst>
                <a:latin typeface="+mn-lt"/>
              </a:rPr>
              <a:t>Αυτό το </a:t>
            </a:r>
            <a:r>
              <a:rPr lang="en-US" sz="2400" b="1" dirty="0">
                <a:solidFill>
                  <a:srgbClr val="FFFF00"/>
                </a:solidFill>
                <a:effectLst>
                  <a:outerShdw blurRad="38100" dist="38100" dir="2700000" algn="tl">
                    <a:srgbClr val="000000">
                      <a:alpha val="43137"/>
                    </a:srgbClr>
                  </a:outerShdw>
                </a:effectLst>
                <a:latin typeface="+mn-lt"/>
              </a:rPr>
              <a:t>“</a:t>
            </a:r>
            <a:r>
              <a:rPr lang="el-GR" sz="2400" b="1" dirty="0">
                <a:solidFill>
                  <a:srgbClr val="FFFF00"/>
                </a:solidFill>
                <a:effectLst>
                  <a:outerShdw blurRad="38100" dist="38100" dir="2700000" algn="tl">
                    <a:srgbClr val="000000">
                      <a:alpha val="43137"/>
                    </a:srgbClr>
                  </a:outerShdw>
                </a:effectLst>
                <a:latin typeface="+mn-lt"/>
              </a:rPr>
              <a:t>δίκτυο των δικτύων</a:t>
            </a:r>
            <a:r>
              <a:rPr lang="en-US" sz="2400" b="1" dirty="0">
                <a:solidFill>
                  <a:srgbClr val="FFFF00"/>
                </a:solidFill>
                <a:effectLst>
                  <a:outerShdw blurRad="38100" dist="38100" dir="2700000" algn="tl">
                    <a:srgbClr val="000000">
                      <a:alpha val="43137"/>
                    </a:srgbClr>
                  </a:outerShdw>
                </a:effectLst>
                <a:latin typeface="+mn-lt"/>
              </a:rPr>
              <a:t>”</a:t>
            </a:r>
            <a:r>
              <a:rPr lang="el-GR" sz="2400" b="1" dirty="0">
                <a:solidFill>
                  <a:srgbClr val="FFFF00"/>
                </a:solidFill>
                <a:effectLst>
                  <a:outerShdw blurRad="38100" dist="38100" dir="2700000" algn="tl">
                    <a:srgbClr val="000000">
                      <a:alpha val="43137"/>
                    </a:srgbClr>
                  </a:outerShdw>
                </a:effectLst>
                <a:latin typeface="+mn-lt"/>
              </a:rPr>
              <a:t> ονομάζουμε Διαδίκτυο - </a:t>
            </a:r>
            <a:r>
              <a:rPr lang="en-US" sz="2400" b="1" dirty="0">
                <a:solidFill>
                  <a:srgbClr val="FFFF00"/>
                </a:solidFill>
                <a:effectLst>
                  <a:outerShdw blurRad="38100" dist="38100" dir="2700000" algn="tl">
                    <a:srgbClr val="000000">
                      <a:alpha val="43137"/>
                    </a:srgbClr>
                  </a:outerShdw>
                </a:effectLst>
                <a:latin typeface="+mn-lt"/>
              </a:rPr>
              <a:t>Internet</a:t>
            </a:r>
            <a:endParaRPr lang="el-GR" sz="2400" b="1" dirty="0">
              <a:solidFill>
                <a:srgbClr val="FFFF00"/>
              </a:solidFill>
              <a:effectLst>
                <a:outerShdw blurRad="38100" dist="38100" dir="2700000" algn="tl">
                  <a:srgbClr val="000000">
                    <a:alpha val="43137"/>
                  </a:srgbClr>
                </a:outerShdw>
              </a:effectLst>
              <a:latin typeface="+mn-lt"/>
            </a:endParaRPr>
          </a:p>
        </p:txBody>
      </p:sp>
      <p:sp>
        <p:nvSpPr>
          <p:cNvPr id="2" name="Θέση υποσέλιδου 1">
            <a:extLst>
              <a:ext uri="{FF2B5EF4-FFF2-40B4-BE49-F238E27FC236}">
                <a16:creationId xmlns:a16="http://schemas.microsoft.com/office/drawing/2014/main" id="{EAAD6130-6ADC-469D-B7E0-9EF6B97AC840}"/>
              </a:ext>
            </a:extLst>
          </p:cNvPr>
          <p:cNvSpPr>
            <a:spLocks noGrp="1"/>
          </p:cNvSpPr>
          <p:nvPr>
            <p:ph type="ftr" sz="quarter" idx="11"/>
          </p:nvPr>
        </p:nvSpPr>
        <p:spPr/>
        <p:txBody>
          <a:bodyPr/>
          <a:lstStyle/>
          <a:p>
            <a:pPr>
              <a:defRPr/>
            </a:pPr>
            <a:r>
              <a:rPr lang="el-GR"/>
              <a:t>Επιμέλεια: Γιάννης Κουρκουνάκης</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fade">
                                      <p:cBhvr>
                                        <p:cTn id="12" dur="2000"/>
                                        <p:tgtEl>
                                          <p:spTgt spid="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9"/>
                                        </p:tgtEl>
                                        <p:attrNameLst>
                                          <p:attrName>style.visibility</p:attrName>
                                        </p:attrNameLst>
                                      </p:cBhvr>
                                      <p:to>
                                        <p:strVal val="visible"/>
                                      </p:to>
                                    </p:set>
                                    <p:animEffect transition="in" filter="blinds(horizontal)">
                                      <p:cBhvr>
                                        <p:cTn id="17"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3"/>
          <p:cNvSpPr>
            <a:spLocks noChangeArrowheads="1"/>
          </p:cNvSpPr>
          <p:nvPr/>
        </p:nvSpPr>
        <p:spPr bwMode="auto">
          <a:xfrm>
            <a:off x="685800" y="-63500"/>
            <a:ext cx="7772400" cy="1219200"/>
          </a:xfrm>
          <a:prstGeom prst="rect">
            <a:avLst/>
          </a:prstGeom>
          <a:noFill/>
          <a:ln w="9525">
            <a:noFill/>
            <a:miter lim="800000"/>
            <a:headEnd/>
            <a:tailEnd/>
          </a:ln>
        </p:spPr>
        <p:txBody>
          <a:bodyPr anchor="ctr"/>
          <a:lstStyle/>
          <a:p>
            <a:pPr algn="ctr"/>
            <a:endParaRPr lang="el-GR" sz="4400" b="1" dirty="0">
              <a:solidFill>
                <a:srgbClr val="FFFF66"/>
              </a:solidFill>
            </a:endParaRPr>
          </a:p>
        </p:txBody>
      </p:sp>
      <p:grpSp>
        <p:nvGrpSpPr>
          <p:cNvPr id="12" name="143 - Ομάδα"/>
          <p:cNvGrpSpPr/>
          <p:nvPr/>
        </p:nvGrpSpPr>
        <p:grpSpPr>
          <a:xfrm>
            <a:off x="500034" y="4929198"/>
            <a:ext cx="4429137" cy="1738906"/>
            <a:chOff x="-1500199" y="3129957"/>
            <a:chExt cx="4429137" cy="1738906"/>
          </a:xfrm>
        </p:grpSpPr>
        <p:graphicFrame>
          <p:nvGraphicFramePr>
            <p:cNvPr id="1026" name="Object 2"/>
            <p:cNvGraphicFramePr>
              <a:graphicFrameLocks/>
            </p:cNvGraphicFramePr>
            <p:nvPr/>
          </p:nvGraphicFramePr>
          <p:xfrm>
            <a:off x="1643063" y="3643313"/>
            <a:ext cx="1285875" cy="1225550"/>
          </p:xfrm>
          <a:graphic>
            <a:graphicData uri="http://schemas.openxmlformats.org/presentationml/2006/ole">
              <mc:AlternateContent xmlns:mc="http://schemas.openxmlformats.org/markup-compatibility/2006">
                <mc:Choice xmlns:v="urn:schemas-microsoft-com:vml" Requires="v">
                  <p:oleObj spid="_x0000_s40966" name="Microsoft ClipArt Gallery" r:id="rId4" imgW="4902200" imgH="4775200" progId="">
                    <p:embed/>
                  </p:oleObj>
                </mc:Choice>
                <mc:Fallback>
                  <p:oleObj name="Microsoft ClipArt Gallery" r:id="rId4" imgW="4902200" imgH="4775200" progId="">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3063" y="3643313"/>
                          <a:ext cx="1285875"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03816" name="Rectangle 8"/>
            <p:cNvSpPr>
              <a:spLocks noChangeArrowheads="1"/>
            </p:cNvSpPr>
            <p:nvPr/>
          </p:nvSpPr>
          <p:spPr bwMode="auto">
            <a:xfrm>
              <a:off x="-1500199" y="3129957"/>
              <a:ext cx="3286148" cy="1567096"/>
            </a:xfrm>
            <a:prstGeom prst="rect">
              <a:avLst/>
            </a:prstGeom>
            <a:noFill/>
            <a:ln w="3175">
              <a:noFill/>
              <a:miter lim="800000"/>
              <a:headEnd/>
              <a:tailEnd/>
            </a:ln>
            <a:effectLst/>
          </p:spPr>
          <p:txBody>
            <a:bodyPr wrap="square" lIns="90487" tIns="44450" rIns="90487" bIns="44450">
              <a:spAutoFit/>
            </a:bodyPr>
            <a:lstStyle/>
            <a:p>
              <a:pPr eaLnBrk="0" hangingPunct="0">
                <a:defRPr/>
              </a:pPr>
              <a:endPar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endParaRPr>
            </a:p>
            <a:p>
              <a:pPr lvl="2" eaLnBrk="0" hangingPunct="0">
                <a:buFont typeface="Wingdings" pitchFamily="2" charset="2"/>
                <a:buChar char="§"/>
                <a:defRPr/>
              </a:pPr>
              <a:r>
                <a:rPr lang="en-US" sz="1200" b="1" dirty="0">
                  <a:effectLst>
                    <a:outerShdw blurRad="38100" dist="38100" dir="2700000" algn="tl">
                      <a:srgbClr val="000000">
                        <a:alpha val="43137"/>
                      </a:srgbClr>
                    </a:outerShdw>
                  </a:effectLst>
                  <a:latin typeface="Calibri" pitchFamily="34" charset="0"/>
                </a:rPr>
                <a:t>PSTN  (56K bps)</a:t>
              </a:r>
              <a:endParaRPr lang="el-GR" sz="1200" b="1" dirty="0">
                <a:effectLst>
                  <a:outerShdw blurRad="38100" dist="38100" dir="2700000" algn="tl">
                    <a:srgbClr val="000000">
                      <a:alpha val="43137"/>
                    </a:srgbClr>
                  </a:outerShdw>
                </a:effectLst>
                <a:latin typeface="Calibri" pitchFamily="34" charset="0"/>
              </a:endParaRPr>
            </a:p>
            <a:p>
              <a:pPr lvl="2" eaLnBrk="0" hangingPunct="0">
                <a:buFont typeface="Wingdings" pitchFamily="2" charset="2"/>
                <a:buChar char="§"/>
                <a:defRPr/>
              </a:pPr>
              <a:r>
                <a:rPr lang="en-US" sz="1200" b="1" dirty="0">
                  <a:effectLst>
                    <a:outerShdw blurRad="38100" dist="38100" dir="2700000" algn="tl">
                      <a:srgbClr val="000000">
                        <a:alpha val="43137"/>
                      </a:srgbClr>
                    </a:outerShdw>
                  </a:effectLst>
                  <a:latin typeface="Calibri" pitchFamily="34" charset="0"/>
                </a:rPr>
                <a:t>ISDN  (128K bps)</a:t>
              </a:r>
            </a:p>
            <a:p>
              <a:pPr lvl="1" eaLnBrk="0" hangingPunct="0">
                <a:buFont typeface="Wingdings" pitchFamily="2" charset="2"/>
                <a:buChar char="§"/>
                <a:defRPr/>
              </a:pPr>
              <a:r>
                <a:rPr lang="en-US" sz="1400" b="1" dirty="0">
                  <a:solidFill>
                    <a:srgbClr val="FFFF00"/>
                  </a:solidFill>
                  <a:effectLst>
                    <a:outerShdw blurRad="38100" dist="38100" dir="2700000" algn="tl">
                      <a:srgbClr val="000000">
                        <a:alpha val="43137"/>
                      </a:srgbClr>
                    </a:outerShdw>
                  </a:effectLst>
                  <a:latin typeface="Calibri" pitchFamily="34" charset="0"/>
                </a:rPr>
                <a:t>ADSL (24M bps)</a:t>
              </a:r>
              <a:endParaRPr lang="el-GR" sz="1400" b="1" dirty="0">
                <a:solidFill>
                  <a:srgbClr val="FFFF00"/>
                </a:solidFill>
                <a:effectLst>
                  <a:outerShdw blurRad="38100" dist="38100" dir="2700000" algn="tl">
                    <a:srgbClr val="000000">
                      <a:alpha val="43137"/>
                    </a:srgbClr>
                  </a:outerShdw>
                </a:effectLst>
                <a:latin typeface="Calibri" pitchFamily="34" charset="0"/>
              </a:endParaRPr>
            </a:p>
            <a:p>
              <a:pPr lvl="1" eaLnBrk="0" hangingPunct="0">
                <a:buFont typeface="Wingdings" pitchFamily="2" charset="2"/>
                <a:buChar char="§"/>
                <a:defRPr/>
              </a:pPr>
              <a:r>
                <a:rPr lang="el-GR" sz="1400" dirty="0">
                  <a:effectLst>
                    <a:outerShdw blurRad="38100" dist="38100" dir="2700000" algn="tl">
                      <a:srgbClr val="000000">
                        <a:alpha val="43137"/>
                      </a:srgbClr>
                    </a:outerShdw>
                  </a:effectLst>
                  <a:latin typeface="Calibri" pitchFamily="34" charset="0"/>
                </a:rPr>
                <a:t>Οπτικές ίνες!</a:t>
              </a:r>
              <a:r>
                <a:rPr lang="en-US" sz="1400" dirty="0">
                  <a:effectLst>
                    <a:outerShdw blurRad="38100" dist="38100" dir="2700000" algn="tl">
                      <a:srgbClr val="000000">
                        <a:alpha val="43137"/>
                      </a:srgbClr>
                    </a:outerShdw>
                  </a:effectLst>
                  <a:latin typeface="Calibri" pitchFamily="34" charset="0"/>
                </a:rPr>
                <a:t>  </a:t>
              </a:r>
              <a:endParaRPr lang="el-GR" sz="1400" b="1" dirty="0">
                <a:effectLst>
                  <a:outerShdw blurRad="38100" dist="38100" dir="2700000" algn="tl">
                    <a:srgbClr val="000000">
                      <a:alpha val="43137"/>
                    </a:srgbClr>
                  </a:outerShdw>
                </a:effectLst>
                <a:latin typeface="Calibri" pitchFamily="34" charset="0"/>
              </a:endParaRPr>
            </a:p>
            <a:p>
              <a:pPr lvl="3" eaLnBrk="0" hangingPunct="0">
                <a:buFont typeface="Wingdings" pitchFamily="2" charset="2"/>
                <a:buChar char="§"/>
                <a:defRPr/>
              </a:pPr>
              <a:r>
                <a:rPr lang="en-US"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Wireless…</a:t>
              </a:r>
              <a:r>
                <a:rPr lang="el-GR"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ασύρματη σύνδεση</a:t>
              </a:r>
              <a:endParaRPr lang="el-GR" sz="1400" b="1" dirty="0">
                <a:effectLst>
                  <a:outerShdw blurRad="38100" dist="38100" dir="2700000" algn="tl">
                    <a:srgbClr val="000000">
                      <a:alpha val="43137"/>
                    </a:srgbClr>
                  </a:outerShdw>
                </a:effectLst>
                <a:latin typeface="Calibri" pitchFamily="34" charset="0"/>
              </a:endParaRPr>
            </a:p>
          </p:txBody>
        </p:sp>
      </p:grpSp>
      <p:sp>
        <p:nvSpPr>
          <p:cNvPr id="28" name="Rectangle 8"/>
          <p:cNvSpPr>
            <a:spLocks noChangeArrowheads="1"/>
          </p:cNvSpPr>
          <p:nvPr/>
        </p:nvSpPr>
        <p:spPr bwMode="auto">
          <a:xfrm>
            <a:off x="214314" y="642918"/>
            <a:ext cx="8715404" cy="6137578"/>
          </a:xfrm>
          <a:prstGeom prst="rect">
            <a:avLst/>
          </a:prstGeom>
          <a:noFill/>
          <a:ln w="3175">
            <a:solidFill>
              <a:schemeClr val="bg1">
                <a:lumMod val="60000"/>
                <a:lumOff val="40000"/>
              </a:schemeClr>
            </a:solidFill>
            <a:miter lim="800000"/>
            <a:headEnd/>
            <a:tailEnd/>
          </a:ln>
          <a:effectLst/>
        </p:spPr>
        <p:txBody>
          <a:bodyPr wrap="square" lIns="90487" tIns="44450" rIns="90487" bIns="44450">
            <a:spAutoFit/>
          </a:bodyPr>
          <a:lstStyle/>
          <a:p>
            <a:pPr eaLnBrk="0" hangingPunct="0">
              <a:lnSpc>
                <a:spcPct val="150000"/>
              </a:lnSpc>
              <a:buFont typeface="Wingdings" pitchFamily="2" charset="2"/>
              <a:buChar char="§"/>
              <a:defRPr/>
            </a:pPr>
            <a:r>
              <a:rPr lang="el-GR"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Διακινείται </a:t>
            </a:r>
            <a:r>
              <a:rPr lang="en-US"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l-GR"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πληροφορία – δεδομένα   </a:t>
            </a:r>
            <a:r>
              <a:rPr lang="en-US"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data]</a:t>
            </a:r>
          </a:p>
          <a:p>
            <a:pPr eaLnBrk="0" hangingPunct="0">
              <a:lnSpc>
                <a:spcPct val="150000"/>
              </a:lnSpc>
              <a:buFont typeface="Wingdings" pitchFamily="2" charset="2"/>
              <a:buChar char="§"/>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Τα δεδομένα είναι κωδικοποιημένα  σε ψηφιακή μορφή με 0 και 1</a:t>
            </a:r>
            <a:r>
              <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(bits)</a:t>
            </a:r>
            <a:endPar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endParaRPr>
          </a:p>
          <a:p>
            <a:pPr eaLnBrk="0" hangingPunct="0">
              <a:lnSpc>
                <a:spcPct val="150000"/>
              </a:lnSpc>
              <a:buFont typeface="Wingdings" pitchFamily="2" charset="2"/>
              <a:buChar char="§"/>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Τα Δεδομένα συνθέτουν αρχεία </a:t>
            </a:r>
          </a:p>
          <a:p>
            <a:pPr eaLnBrk="0" hangingPunct="0">
              <a:lnSpc>
                <a:spcPct val="150000"/>
              </a:lnSpc>
              <a:buFont typeface="Wingdings" pitchFamily="2" charset="2"/>
              <a:buChar char="§"/>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Τα αρχεία μπορεί να είναι :</a:t>
            </a:r>
          </a:p>
          <a:p>
            <a:pPr lvl="1" eaLnBrk="0" hangingPunct="0">
              <a:lnSpc>
                <a:spcPct val="150000"/>
              </a:lnSpc>
              <a:buFont typeface="Wingdings" pitchFamily="2" charset="2"/>
              <a:buChar char="ü"/>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Κείμενο</a:t>
            </a:r>
          </a:p>
          <a:p>
            <a:pPr lvl="1" eaLnBrk="0" hangingPunct="0">
              <a:lnSpc>
                <a:spcPct val="150000"/>
              </a:lnSpc>
              <a:buFont typeface="Wingdings" pitchFamily="2" charset="2"/>
              <a:buChar char="ü"/>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Εικόνα</a:t>
            </a:r>
          </a:p>
          <a:p>
            <a:pPr lvl="1" eaLnBrk="0" hangingPunct="0">
              <a:lnSpc>
                <a:spcPct val="150000"/>
              </a:lnSpc>
              <a:buFont typeface="Wingdings" pitchFamily="2" charset="2"/>
              <a:buChar char="ü"/>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Ήχος</a:t>
            </a:r>
          </a:p>
          <a:p>
            <a:pPr lvl="1" eaLnBrk="0" hangingPunct="0">
              <a:lnSpc>
                <a:spcPct val="150000"/>
              </a:lnSpc>
              <a:buFont typeface="Wingdings" pitchFamily="2" charset="2"/>
              <a:buChar char="ü"/>
              <a:defRPr/>
            </a:pPr>
            <a:r>
              <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Video</a:t>
            </a:r>
            <a:endPar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endParaRPr>
          </a:p>
          <a:p>
            <a:pPr eaLnBrk="0" hangingPunct="0">
              <a:lnSpc>
                <a:spcPct val="150000"/>
              </a:lnSpc>
              <a:buFont typeface="Wingdings" pitchFamily="2" charset="2"/>
              <a:buChar char="§"/>
              <a:defRPr/>
            </a:pPr>
            <a:r>
              <a:rPr lang="el-GR"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Μονάδα μέτρησης  μεταφοράς δεδομένων είναι τα </a:t>
            </a:r>
            <a:r>
              <a:rPr lang="en-US" sz="1600"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bits  per second (bps)</a:t>
            </a: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0111010110001001…</a:t>
            </a:r>
            <a:endPar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endParaRPr>
          </a:p>
          <a:p>
            <a:pPr lvl="1" eaLnBrk="0" hangingPunct="0">
              <a:lnSpc>
                <a:spcPct val="150000"/>
              </a:lnSpc>
              <a:buFont typeface="Arial" pitchFamily="34" charset="0"/>
              <a:buChar char="•"/>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Η ταχύτητα που δρομολογούνται δεδομένα στο Διαδίκτυο εξαρτάται από πολλούς παράγοντες</a:t>
            </a:r>
          </a:p>
          <a:p>
            <a:pPr lvl="1" eaLnBrk="0" hangingPunct="0">
              <a:lnSpc>
                <a:spcPct val="150000"/>
              </a:lnSpc>
              <a:buFont typeface="Arial" pitchFamily="34" charset="0"/>
              <a:buChar char="•"/>
              <a:defRPr/>
            </a:pP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Βασικός παράγοντας είναι η ταχύτητα της σύνδεσής μας , δηλαδή</a:t>
            </a:r>
            <a:b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b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Η Ταχύτητα που υποστηρίζεται στην τηλεφωνική μας γραμμή</a:t>
            </a:r>
            <a:endParaRPr lang="en-US" sz="1400" dirty="0">
              <a:effectLst>
                <a:outerShdw blurRad="38100" dist="38100" dir="2700000" algn="tl">
                  <a:srgbClr val="000000">
                    <a:alpha val="43137"/>
                  </a:srgbClr>
                </a:outerShdw>
              </a:effectLst>
              <a:latin typeface="Calibri" pitchFamily="34" charset="0"/>
            </a:endParaRPr>
          </a:p>
          <a:p>
            <a:pPr eaLnBrk="0" hangingPunct="0">
              <a:lnSpc>
                <a:spcPct val="150000"/>
              </a:lnSpc>
              <a:defRPr/>
            </a:pPr>
            <a:endParaRPr lang="en-US" sz="1400" dirty="0">
              <a:effectLst>
                <a:outerShdw blurRad="38100" dist="38100" dir="2700000" algn="tl">
                  <a:srgbClr val="000000">
                    <a:alpha val="43137"/>
                  </a:srgbClr>
                </a:outerShdw>
              </a:effectLst>
              <a:latin typeface="Calibri" pitchFamily="34" charset="0"/>
            </a:endParaRPr>
          </a:p>
          <a:p>
            <a:pPr eaLnBrk="0" hangingPunct="0">
              <a:lnSpc>
                <a:spcPct val="150000"/>
              </a:lnSpc>
              <a:defRPr/>
            </a:pPr>
            <a:endParaRPr lang="en-US" sz="1400" dirty="0">
              <a:effectLst>
                <a:outerShdw blurRad="38100" dist="38100" dir="2700000" algn="tl">
                  <a:srgbClr val="000000">
                    <a:alpha val="43137"/>
                  </a:srgbClr>
                </a:outerShdw>
              </a:effectLst>
              <a:latin typeface="Calibri" pitchFamily="34" charset="0"/>
            </a:endParaRPr>
          </a:p>
          <a:p>
            <a:pPr eaLnBrk="0" hangingPunct="0">
              <a:lnSpc>
                <a:spcPct val="150000"/>
              </a:lnSpc>
              <a:defRPr/>
            </a:pPr>
            <a:endParaRPr lang="en-US" sz="1400" dirty="0">
              <a:effectLst>
                <a:outerShdw blurRad="38100" dist="38100" dir="2700000" algn="tl">
                  <a:srgbClr val="000000">
                    <a:alpha val="43137"/>
                  </a:srgbClr>
                </a:outerShdw>
              </a:effectLst>
              <a:latin typeface="Calibri" pitchFamily="34" charset="0"/>
            </a:endParaRPr>
          </a:p>
          <a:p>
            <a:pPr eaLnBrk="0" hangingPunct="0">
              <a:lnSpc>
                <a:spcPct val="150000"/>
              </a:lnSpc>
              <a:defRPr/>
            </a:pPr>
            <a:endParaRPr lang="en-US" sz="1400" dirty="0">
              <a:effectLst>
                <a:outerShdw blurRad="38100" dist="38100" dir="2700000" algn="tl">
                  <a:srgbClr val="000000">
                    <a:alpha val="43137"/>
                  </a:srgbClr>
                </a:outerShdw>
              </a:effectLst>
              <a:latin typeface="Calibri" pitchFamily="34" charset="0"/>
            </a:endParaRPr>
          </a:p>
          <a:p>
            <a:pPr eaLnBrk="0" hangingPunct="0">
              <a:lnSpc>
                <a:spcPct val="150000"/>
              </a:lnSpc>
              <a:defRPr/>
            </a:pPr>
            <a:endParaRPr lang="en-US" sz="1400" dirty="0">
              <a:effectLst>
                <a:outerShdw blurRad="38100" dist="38100" dir="2700000" algn="tl">
                  <a:srgbClr val="000000">
                    <a:alpha val="43137"/>
                  </a:srgbClr>
                </a:outerShdw>
              </a:effectLst>
              <a:latin typeface="Calibri" pitchFamily="34" charset="0"/>
            </a:endParaRPr>
          </a:p>
        </p:txBody>
      </p:sp>
      <p:grpSp>
        <p:nvGrpSpPr>
          <p:cNvPr id="144" name="143 - Ομάδα"/>
          <p:cNvGrpSpPr/>
          <p:nvPr/>
        </p:nvGrpSpPr>
        <p:grpSpPr>
          <a:xfrm>
            <a:off x="6986768" y="4143380"/>
            <a:ext cx="2085824" cy="2643230"/>
            <a:chOff x="3286116" y="-790144"/>
            <a:chExt cx="5786478" cy="7576754"/>
          </a:xfrm>
        </p:grpSpPr>
        <p:pic>
          <p:nvPicPr>
            <p:cNvPr id="1035" name="29 - Εικόνα" descr="internet.jpg"/>
            <p:cNvPicPr>
              <a:picLocks noChangeAspect="1" noChangeArrowheads="1"/>
            </p:cNvPicPr>
            <p:nvPr/>
          </p:nvPicPr>
          <p:blipFill>
            <a:blip r:embed="rId6">
              <a:duotone>
                <a:prstClr val="black"/>
                <a:schemeClr val="accent3">
                  <a:tint val="45000"/>
                  <a:satMod val="400000"/>
                </a:schemeClr>
              </a:duotone>
              <a:lum bright="10000"/>
            </a:blip>
            <a:srcRect/>
            <a:stretch>
              <a:fillRect/>
            </a:stretch>
          </p:blipFill>
          <p:spPr bwMode="auto">
            <a:xfrm>
              <a:off x="3286116" y="1214422"/>
              <a:ext cx="5786446" cy="4446890"/>
            </a:xfrm>
            <a:prstGeom prst="ellipse">
              <a:avLst/>
            </a:prstGeom>
            <a:noFill/>
            <a:ln w="9525">
              <a:noFill/>
              <a:miter lim="800000"/>
              <a:headEnd/>
              <a:tailEnd/>
            </a:ln>
            <a:effectLst>
              <a:glow rad="228600">
                <a:schemeClr val="accent2">
                  <a:satMod val="175000"/>
                  <a:alpha val="40000"/>
                </a:schemeClr>
              </a:glow>
              <a:softEdge rad="63500"/>
            </a:effectLst>
          </p:spPr>
        </p:pic>
        <p:pic>
          <p:nvPicPr>
            <p:cNvPr id="1051" name="Picture 32" descr="C:\Documents and Settings\sofianos\Local Settings\Temporary Internet files\Content.IE5\8K2PQG0J\MCj00832150000[1].wmf"/>
            <p:cNvPicPr>
              <a:picLocks noChangeAspect="1" noChangeArrowheads="1"/>
            </p:cNvPicPr>
            <p:nvPr/>
          </p:nvPicPr>
          <p:blipFill>
            <a:blip r:embed="rId7"/>
            <a:srcRect/>
            <a:stretch>
              <a:fillRect/>
            </a:stretch>
          </p:blipFill>
          <p:spPr bwMode="auto">
            <a:xfrm rot="13995145">
              <a:off x="5920221" y="122576"/>
              <a:ext cx="1052340" cy="1124135"/>
            </a:xfrm>
            <a:prstGeom prst="rect">
              <a:avLst/>
            </a:prstGeom>
            <a:noFill/>
            <a:ln w="9525">
              <a:noFill/>
              <a:miter lim="800000"/>
              <a:headEnd/>
              <a:tailEnd/>
            </a:ln>
          </p:spPr>
        </p:pic>
        <p:grpSp>
          <p:nvGrpSpPr>
            <p:cNvPr id="132" name="131 - Ομάδα"/>
            <p:cNvGrpSpPr/>
            <p:nvPr/>
          </p:nvGrpSpPr>
          <p:grpSpPr>
            <a:xfrm>
              <a:off x="4429124" y="2714620"/>
              <a:ext cx="1133206" cy="1304227"/>
              <a:chOff x="4429124" y="2714620"/>
              <a:chExt cx="1133206" cy="1304227"/>
            </a:xfrm>
          </p:grpSpPr>
          <p:sp>
            <p:nvSpPr>
              <p:cNvPr id="31" name="30 - Έλλειψη"/>
              <p:cNvSpPr/>
              <p:nvPr/>
            </p:nvSpPr>
            <p:spPr>
              <a:xfrm>
                <a:off x="4500562" y="3500438"/>
                <a:ext cx="142876" cy="142876"/>
              </a:xfrm>
              <a:prstGeom prst="ellipse">
                <a:avLst/>
              </a:prstGeom>
              <a:gradFill flip="none" rotWithShape="1">
                <a:gsLst>
                  <a:gs pos="0">
                    <a:srgbClr val="FFF200"/>
                  </a:gs>
                  <a:gs pos="45000">
                    <a:srgbClr val="FF7A00"/>
                  </a:gs>
                  <a:gs pos="70000">
                    <a:srgbClr val="FF0300"/>
                  </a:gs>
                  <a:gs pos="100000">
                    <a:srgbClr val="4D0808"/>
                  </a:gs>
                </a:gsLst>
                <a:path path="circle">
                  <a:fillToRect l="50000" t="50000" r="50000" b="50000"/>
                </a:path>
                <a:tileRect/>
              </a:gra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accent1">
                      <a:lumMod val="60000"/>
                      <a:lumOff val="40000"/>
                    </a:schemeClr>
                  </a:solidFill>
                </a:endParaRPr>
              </a:p>
            </p:txBody>
          </p:sp>
          <p:sp>
            <p:nvSpPr>
              <p:cNvPr id="33" name="32 - Ελεύθερη σχεδίαση"/>
              <p:cNvSpPr/>
              <p:nvPr/>
            </p:nvSpPr>
            <p:spPr>
              <a:xfrm>
                <a:off x="4572000" y="3371850"/>
                <a:ext cx="152400" cy="190500"/>
              </a:xfrm>
              <a:custGeom>
                <a:avLst/>
                <a:gdLst>
                  <a:gd name="connsiteX0" fmla="*/ 0 w 152400"/>
                  <a:gd name="connsiteY0" fmla="*/ 190500 h 190500"/>
                  <a:gd name="connsiteX1" fmla="*/ 152400 w 152400"/>
                  <a:gd name="connsiteY1" fmla="*/ 0 h 190500"/>
                </a:gdLst>
                <a:ahLst/>
                <a:cxnLst>
                  <a:cxn ang="0">
                    <a:pos x="connsiteX0" y="connsiteY0"/>
                  </a:cxn>
                  <a:cxn ang="0">
                    <a:pos x="connsiteX1" y="connsiteY1"/>
                  </a:cxn>
                </a:cxnLst>
                <a:rect l="l" t="t" r="r" b="b"/>
                <a:pathLst>
                  <a:path w="152400" h="190500">
                    <a:moveTo>
                      <a:pt x="0" y="190500"/>
                    </a:moveTo>
                    <a:lnTo>
                      <a:pt x="152400" y="0"/>
                    </a:lnTo>
                  </a:path>
                </a:pathLst>
              </a:custGeom>
              <a:ln w="28575">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34" name="33 - Ελεύθερη σχεδίαση"/>
              <p:cNvSpPr/>
              <p:nvPr/>
            </p:nvSpPr>
            <p:spPr>
              <a:xfrm>
                <a:off x="4429124" y="2714620"/>
                <a:ext cx="257176" cy="542930"/>
              </a:xfrm>
              <a:custGeom>
                <a:avLst/>
                <a:gdLst>
                  <a:gd name="connsiteX0" fmla="*/ 285750 w 285750"/>
                  <a:gd name="connsiteY0" fmla="*/ 571500 h 571500"/>
                  <a:gd name="connsiteX1" fmla="*/ 0 w 285750"/>
                  <a:gd name="connsiteY1" fmla="*/ 0 h 571500"/>
                </a:gdLst>
                <a:ahLst/>
                <a:cxnLst>
                  <a:cxn ang="0">
                    <a:pos x="connsiteX0" y="connsiteY0"/>
                  </a:cxn>
                  <a:cxn ang="0">
                    <a:pos x="connsiteX1" y="connsiteY1"/>
                  </a:cxn>
                </a:cxnLst>
                <a:rect l="l" t="t" r="r" b="b"/>
                <a:pathLst>
                  <a:path w="285750" h="571500">
                    <a:moveTo>
                      <a:pt x="285750" y="571500"/>
                    </a:moveTo>
                    <a:lnTo>
                      <a:pt x="0" y="0"/>
                    </a:lnTo>
                  </a:path>
                </a:pathLst>
              </a:custGeom>
              <a:ln>
                <a:solidFill>
                  <a:schemeClr val="accent3">
                    <a:lumMod val="60000"/>
                    <a:lumOff val="40000"/>
                  </a:schemeClr>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1043" name="Picture 21" descr="C:\Documents and Settings\sofianos\Local Settings\Temporary Internet files\Content.IE5\T4407VQ8\MCj04316160000[1].png"/>
              <p:cNvPicPr>
                <a:picLocks noChangeAspect="1" noChangeArrowheads="1"/>
              </p:cNvPicPr>
              <p:nvPr/>
            </p:nvPicPr>
            <p:blipFill>
              <a:blip r:embed="rId8" cstate="print">
                <a:duotone>
                  <a:prstClr val="black"/>
                  <a:schemeClr val="accent3">
                    <a:tint val="45000"/>
                    <a:satMod val="400000"/>
                  </a:schemeClr>
                </a:duotone>
              </a:blip>
              <a:srcRect/>
              <a:stretch>
                <a:fillRect/>
              </a:stretch>
            </p:blipFill>
            <p:spPr bwMode="auto">
              <a:xfrm>
                <a:off x="4572000" y="3071810"/>
                <a:ext cx="357190" cy="357190"/>
              </a:xfrm>
              <a:prstGeom prst="rect">
                <a:avLst/>
              </a:prstGeom>
              <a:noFill/>
              <a:ln w="9525">
                <a:solidFill>
                  <a:schemeClr val="accent3">
                    <a:lumMod val="60000"/>
                    <a:lumOff val="40000"/>
                  </a:schemeClr>
                </a:solidFill>
                <a:miter lim="800000"/>
                <a:headEnd/>
                <a:tailEnd/>
              </a:ln>
            </p:spPr>
          </p:pic>
          <p:sp>
            <p:nvSpPr>
              <p:cNvPr id="88" name="87 - Ελεύθερη σχεδίαση"/>
              <p:cNvSpPr/>
              <p:nvPr/>
            </p:nvSpPr>
            <p:spPr>
              <a:xfrm>
                <a:off x="4536374" y="3538847"/>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89" name="88 - Ελεύθερη σχεδίαση"/>
              <p:cNvSpPr/>
              <p:nvPr/>
            </p:nvSpPr>
            <p:spPr>
              <a:xfrm rot="18242678">
                <a:off x="4897677" y="3476719"/>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0" name="89 - Ελεύθερη σχεδίαση"/>
              <p:cNvSpPr/>
              <p:nvPr/>
            </p:nvSpPr>
            <p:spPr>
              <a:xfrm>
                <a:off x="4857752" y="3286124"/>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1" name="90 - Ελεύθερη σχεδίαση"/>
              <p:cNvSpPr/>
              <p:nvPr/>
            </p:nvSpPr>
            <p:spPr>
              <a:xfrm rot="3202314">
                <a:off x="4688303" y="3474193"/>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2" name="91 - Ελεύθερη σχεδίαση"/>
              <p:cNvSpPr/>
              <p:nvPr/>
            </p:nvSpPr>
            <p:spPr>
              <a:xfrm rot="20038450">
                <a:off x="4636584" y="3452745"/>
                <a:ext cx="501905" cy="84754"/>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84" name="Picture 21" descr="C:\Documents and Settings\sofianos\Local Settings\Temporary Internet files\Content.IE5\T4407VQ8\MCj04316160000[1].png"/>
              <p:cNvPicPr>
                <a:picLocks noChangeAspect="1" noChangeArrowheads="1"/>
              </p:cNvPicPr>
              <p:nvPr/>
            </p:nvPicPr>
            <p:blipFill>
              <a:blip r:embed="rId9" cstate="print">
                <a:duotone>
                  <a:prstClr val="black"/>
                  <a:schemeClr val="accent3">
                    <a:tint val="45000"/>
                    <a:satMod val="400000"/>
                  </a:schemeClr>
                </a:duotone>
              </a:blip>
              <a:srcRect/>
              <a:stretch>
                <a:fillRect/>
              </a:stretch>
            </p:blipFill>
            <p:spPr bwMode="auto">
              <a:xfrm>
                <a:off x="4848228" y="3562352"/>
                <a:ext cx="223838" cy="223838"/>
              </a:xfrm>
              <a:prstGeom prst="rect">
                <a:avLst/>
              </a:prstGeom>
              <a:noFill/>
              <a:ln w="9525">
                <a:solidFill>
                  <a:schemeClr val="accent3">
                    <a:lumMod val="60000"/>
                    <a:lumOff val="40000"/>
                  </a:schemeClr>
                </a:solidFill>
                <a:miter lim="800000"/>
                <a:headEnd/>
                <a:tailEnd/>
              </a:ln>
            </p:spPr>
          </p:pic>
          <p:pic>
            <p:nvPicPr>
              <p:cNvPr id="85" name="Picture 21" descr="C:\Documents and Settings\sofianos\Local Settings\Temporary Internet files\Content.IE5\T4407VQ8\MCj04316160000[1].png"/>
              <p:cNvPicPr>
                <a:picLocks noChangeAspect="1" noChangeArrowheads="1"/>
              </p:cNvPicPr>
              <p:nvPr/>
            </p:nvPicPr>
            <p:blipFill>
              <a:blip r:embed="rId9" cstate="print">
                <a:duotone>
                  <a:prstClr val="black"/>
                  <a:schemeClr val="accent3">
                    <a:tint val="45000"/>
                    <a:satMod val="400000"/>
                  </a:schemeClr>
                </a:duotone>
              </a:blip>
              <a:srcRect/>
              <a:stretch>
                <a:fillRect/>
              </a:stretch>
            </p:blipFill>
            <p:spPr bwMode="auto">
              <a:xfrm>
                <a:off x="5072066" y="3286124"/>
                <a:ext cx="223838" cy="223838"/>
              </a:xfrm>
              <a:prstGeom prst="rect">
                <a:avLst/>
              </a:prstGeom>
              <a:noFill/>
              <a:ln w="9525">
                <a:solidFill>
                  <a:schemeClr val="accent3">
                    <a:lumMod val="60000"/>
                    <a:lumOff val="40000"/>
                  </a:schemeClr>
                </a:solidFill>
                <a:miter lim="800000"/>
                <a:headEnd/>
                <a:tailEnd/>
              </a:ln>
            </p:spPr>
          </p:pic>
          <p:grpSp>
            <p:nvGrpSpPr>
              <p:cNvPr id="4" name="92 - Ομάδα"/>
              <p:cNvGrpSpPr/>
              <p:nvPr/>
            </p:nvGrpSpPr>
            <p:grpSpPr>
              <a:xfrm rot="19883345">
                <a:off x="5133701" y="3366361"/>
                <a:ext cx="428629" cy="366733"/>
                <a:chOff x="4643438" y="4781569"/>
                <a:chExt cx="2286049" cy="2005041"/>
              </a:xfrm>
            </p:grpSpPr>
            <p:sp>
              <p:nvSpPr>
                <p:cNvPr id="94" name="93 - Ελεύθερη σχεδίαση"/>
                <p:cNvSpPr/>
                <p:nvPr/>
              </p:nvSpPr>
              <p:spPr>
                <a:xfrm>
                  <a:off x="4730762" y="4781569"/>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5" name="94 - Ελεύθερη σχεδίαση"/>
                <p:cNvSpPr/>
                <p:nvPr/>
              </p:nvSpPr>
              <p:spPr>
                <a:xfrm rot="20323684">
                  <a:off x="4997935" y="4902177"/>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6" name="95 - Ελεύθερη σχεδίαση"/>
                <p:cNvSpPr/>
                <p:nvPr/>
              </p:nvSpPr>
              <p:spPr>
                <a:xfrm flipH="1">
                  <a:off x="5715021" y="4786336"/>
                  <a:ext cx="955964"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7" name="96 - Ελεύθερη σχεδίαση"/>
                <p:cNvSpPr/>
                <p:nvPr/>
              </p:nvSpPr>
              <p:spPr>
                <a:xfrm flipH="1">
                  <a:off x="5689833" y="4801940"/>
                  <a:ext cx="506577" cy="13798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98" name="97 - Ελεύθερη σχεδίαση"/>
                <p:cNvSpPr/>
                <p:nvPr/>
              </p:nvSpPr>
              <p:spPr>
                <a:xfrm rot="20323684">
                  <a:off x="5579719" y="4795325"/>
                  <a:ext cx="212840" cy="8693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99"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429243" y="5429276"/>
                  <a:ext cx="571527" cy="571530"/>
                </a:xfrm>
                <a:prstGeom prst="rect">
                  <a:avLst/>
                </a:prstGeom>
                <a:noFill/>
                <a:ln w="9525">
                  <a:solidFill>
                    <a:schemeClr val="accent3">
                      <a:lumMod val="60000"/>
                      <a:lumOff val="40000"/>
                    </a:schemeClr>
                  </a:solidFill>
                  <a:miter lim="800000"/>
                  <a:headEnd/>
                  <a:tailEnd/>
                </a:ln>
              </p:spPr>
            </p:pic>
            <p:pic>
              <p:nvPicPr>
                <p:cNvPr id="100"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715017" y="6000781"/>
                  <a:ext cx="571527" cy="571530"/>
                </a:xfrm>
                <a:prstGeom prst="rect">
                  <a:avLst/>
                </a:prstGeom>
                <a:noFill/>
                <a:ln w="9525">
                  <a:solidFill>
                    <a:schemeClr val="accent3">
                      <a:lumMod val="60000"/>
                      <a:lumOff val="40000"/>
                    </a:schemeClr>
                  </a:solidFill>
                  <a:miter lim="800000"/>
                  <a:headEnd/>
                  <a:tailEnd/>
                </a:ln>
              </p:spPr>
            </p:pic>
            <p:pic>
              <p:nvPicPr>
                <p:cNvPr id="101"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6357960" y="5929346"/>
                  <a:ext cx="571527" cy="571530"/>
                </a:xfrm>
                <a:prstGeom prst="rect">
                  <a:avLst/>
                </a:prstGeom>
                <a:noFill/>
                <a:ln w="9525">
                  <a:solidFill>
                    <a:schemeClr val="accent3">
                      <a:lumMod val="60000"/>
                      <a:lumOff val="40000"/>
                    </a:schemeClr>
                  </a:solidFill>
                  <a:miter lim="800000"/>
                  <a:headEnd/>
                  <a:tailEnd/>
                </a:ln>
              </p:spPr>
            </p:pic>
            <p:pic>
              <p:nvPicPr>
                <p:cNvPr id="102"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143503" y="6215082"/>
                  <a:ext cx="571526" cy="571528"/>
                </a:xfrm>
                <a:prstGeom prst="rect">
                  <a:avLst/>
                </a:prstGeom>
                <a:noFill/>
                <a:ln w="9525">
                  <a:solidFill>
                    <a:schemeClr val="accent3">
                      <a:lumMod val="60000"/>
                      <a:lumOff val="40000"/>
                    </a:schemeClr>
                  </a:solidFill>
                  <a:miter lim="800000"/>
                  <a:headEnd/>
                  <a:tailEnd/>
                </a:ln>
              </p:spPr>
            </p:pic>
            <p:pic>
              <p:nvPicPr>
                <p:cNvPr id="103"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4643438" y="5929332"/>
                  <a:ext cx="571526" cy="571528"/>
                </a:xfrm>
                <a:prstGeom prst="rect">
                  <a:avLst/>
                </a:prstGeom>
                <a:noFill/>
                <a:ln w="9525">
                  <a:solidFill>
                    <a:schemeClr val="accent3">
                      <a:lumMod val="60000"/>
                      <a:lumOff val="40000"/>
                    </a:schemeClr>
                  </a:solidFill>
                  <a:miter lim="800000"/>
                  <a:headEnd/>
                  <a:tailEnd/>
                </a:ln>
              </p:spPr>
            </p:pic>
          </p:grpSp>
          <p:grpSp>
            <p:nvGrpSpPr>
              <p:cNvPr id="5" name="103 - Ομάδα"/>
              <p:cNvGrpSpPr/>
              <p:nvPr/>
            </p:nvGrpSpPr>
            <p:grpSpPr>
              <a:xfrm rot="19883345">
                <a:off x="4847950" y="3652114"/>
                <a:ext cx="428629" cy="366733"/>
                <a:chOff x="4643438" y="4781569"/>
                <a:chExt cx="2286049" cy="2005041"/>
              </a:xfrm>
            </p:grpSpPr>
            <p:sp>
              <p:nvSpPr>
                <p:cNvPr id="105" name="104 - Ελεύθερη σχεδίαση"/>
                <p:cNvSpPr/>
                <p:nvPr/>
              </p:nvSpPr>
              <p:spPr>
                <a:xfrm>
                  <a:off x="4730762" y="4781569"/>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06" name="105 - Ελεύθερη σχεδίαση"/>
                <p:cNvSpPr/>
                <p:nvPr/>
              </p:nvSpPr>
              <p:spPr>
                <a:xfrm rot="20323684">
                  <a:off x="4997935" y="4902177"/>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07" name="106 - Ελεύθερη σχεδίαση"/>
                <p:cNvSpPr/>
                <p:nvPr/>
              </p:nvSpPr>
              <p:spPr>
                <a:xfrm flipH="1">
                  <a:off x="5715021" y="4786336"/>
                  <a:ext cx="955964"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08" name="107 - Ελεύθερη σχεδίαση"/>
                <p:cNvSpPr/>
                <p:nvPr/>
              </p:nvSpPr>
              <p:spPr>
                <a:xfrm flipH="1">
                  <a:off x="5689833" y="4801940"/>
                  <a:ext cx="506577" cy="13798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09" name="108 - Ελεύθερη σχεδίαση"/>
                <p:cNvSpPr/>
                <p:nvPr/>
              </p:nvSpPr>
              <p:spPr>
                <a:xfrm rot="20323684">
                  <a:off x="5579719" y="4795325"/>
                  <a:ext cx="212840" cy="8693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110"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429243" y="5429276"/>
                  <a:ext cx="571527" cy="571530"/>
                </a:xfrm>
                <a:prstGeom prst="rect">
                  <a:avLst/>
                </a:prstGeom>
                <a:noFill/>
                <a:ln w="9525">
                  <a:solidFill>
                    <a:schemeClr val="accent3">
                      <a:lumMod val="60000"/>
                      <a:lumOff val="40000"/>
                    </a:schemeClr>
                  </a:solidFill>
                  <a:miter lim="800000"/>
                  <a:headEnd/>
                  <a:tailEnd/>
                </a:ln>
              </p:spPr>
            </p:pic>
            <p:pic>
              <p:nvPicPr>
                <p:cNvPr id="111"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715017" y="6000781"/>
                  <a:ext cx="571527" cy="571530"/>
                </a:xfrm>
                <a:prstGeom prst="rect">
                  <a:avLst/>
                </a:prstGeom>
                <a:noFill/>
                <a:ln w="9525">
                  <a:solidFill>
                    <a:schemeClr val="accent3">
                      <a:lumMod val="60000"/>
                      <a:lumOff val="40000"/>
                    </a:schemeClr>
                  </a:solidFill>
                  <a:miter lim="800000"/>
                  <a:headEnd/>
                  <a:tailEnd/>
                </a:ln>
              </p:spPr>
            </p:pic>
            <p:pic>
              <p:nvPicPr>
                <p:cNvPr id="112"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6357960" y="5929346"/>
                  <a:ext cx="571527" cy="571530"/>
                </a:xfrm>
                <a:prstGeom prst="rect">
                  <a:avLst/>
                </a:prstGeom>
                <a:noFill/>
                <a:ln w="9525">
                  <a:solidFill>
                    <a:schemeClr val="accent3">
                      <a:lumMod val="60000"/>
                      <a:lumOff val="40000"/>
                    </a:schemeClr>
                  </a:solidFill>
                  <a:miter lim="800000"/>
                  <a:headEnd/>
                  <a:tailEnd/>
                </a:ln>
              </p:spPr>
            </p:pic>
            <p:pic>
              <p:nvPicPr>
                <p:cNvPr id="113"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143503" y="6215082"/>
                  <a:ext cx="571526" cy="571528"/>
                </a:xfrm>
                <a:prstGeom prst="rect">
                  <a:avLst/>
                </a:prstGeom>
                <a:noFill/>
                <a:ln w="9525">
                  <a:solidFill>
                    <a:schemeClr val="accent3">
                      <a:lumMod val="60000"/>
                      <a:lumOff val="40000"/>
                    </a:schemeClr>
                  </a:solidFill>
                  <a:miter lim="800000"/>
                  <a:headEnd/>
                  <a:tailEnd/>
                </a:ln>
              </p:spPr>
            </p:pic>
            <p:pic>
              <p:nvPicPr>
                <p:cNvPr id="114"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4643438" y="5929332"/>
                  <a:ext cx="571526" cy="571528"/>
                </a:xfrm>
                <a:prstGeom prst="rect">
                  <a:avLst/>
                </a:prstGeom>
                <a:noFill/>
                <a:ln w="9525">
                  <a:solidFill>
                    <a:schemeClr val="accent3">
                      <a:lumMod val="60000"/>
                      <a:lumOff val="40000"/>
                    </a:schemeClr>
                  </a:solidFill>
                  <a:miter lim="800000"/>
                  <a:headEnd/>
                  <a:tailEnd/>
                </a:ln>
              </p:spPr>
            </p:pic>
          </p:grpSp>
          <p:grpSp>
            <p:nvGrpSpPr>
              <p:cNvPr id="6" name="114 - Ομάδα"/>
              <p:cNvGrpSpPr/>
              <p:nvPr/>
            </p:nvGrpSpPr>
            <p:grpSpPr>
              <a:xfrm rot="14496044">
                <a:off x="4763793" y="2806989"/>
                <a:ext cx="428626" cy="366734"/>
                <a:chOff x="4643440" y="4781563"/>
                <a:chExt cx="2286027" cy="2005046"/>
              </a:xfrm>
            </p:grpSpPr>
            <p:sp>
              <p:nvSpPr>
                <p:cNvPr id="116" name="115 - Ελεύθερη σχεδίαση"/>
                <p:cNvSpPr/>
                <p:nvPr/>
              </p:nvSpPr>
              <p:spPr>
                <a:xfrm>
                  <a:off x="4730747" y="4781563"/>
                  <a:ext cx="889000" cy="133350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17" name="116 - Ελεύθερη σχεδίαση"/>
                <p:cNvSpPr/>
                <p:nvPr/>
              </p:nvSpPr>
              <p:spPr>
                <a:xfrm rot="20323684">
                  <a:off x="4997920" y="4902174"/>
                  <a:ext cx="889000" cy="133350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18" name="117 - Ελεύθερη σχεδίαση"/>
                <p:cNvSpPr/>
                <p:nvPr/>
              </p:nvSpPr>
              <p:spPr>
                <a:xfrm flipH="1">
                  <a:off x="5715005" y="4786332"/>
                  <a:ext cx="955961"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19" name="118 - Ελεύθερη σχεδίαση"/>
                <p:cNvSpPr/>
                <p:nvPr/>
              </p:nvSpPr>
              <p:spPr>
                <a:xfrm flipH="1">
                  <a:off x="5689818" y="4801937"/>
                  <a:ext cx="506575" cy="1379896"/>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120" name="119 - Ελεύθερη σχεδίαση"/>
                <p:cNvSpPr/>
                <p:nvPr/>
              </p:nvSpPr>
              <p:spPr>
                <a:xfrm rot="20323684">
                  <a:off x="5579701" y="4795322"/>
                  <a:ext cx="212839" cy="8693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121"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429232" y="5429271"/>
                  <a:ext cx="571525" cy="571529"/>
                </a:xfrm>
                <a:prstGeom prst="rect">
                  <a:avLst/>
                </a:prstGeom>
                <a:noFill/>
                <a:ln w="9525">
                  <a:solidFill>
                    <a:schemeClr val="accent3">
                      <a:lumMod val="60000"/>
                      <a:lumOff val="40000"/>
                    </a:schemeClr>
                  </a:solidFill>
                  <a:miter lim="800000"/>
                  <a:headEnd/>
                  <a:tailEnd/>
                </a:ln>
              </p:spPr>
            </p:pic>
            <p:pic>
              <p:nvPicPr>
                <p:cNvPr id="122"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715003" y="6000778"/>
                  <a:ext cx="571525" cy="571529"/>
                </a:xfrm>
                <a:prstGeom prst="rect">
                  <a:avLst/>
                </a:prstGeom>
                <a:noFill/>
                <a:ln w="9525">
                  <a:solidFill>
                    <a:schemeClr val="accent3">
                      <a:lumMod val="60000"/>
                      <a:lumOff val="40000"/>
                    </a:schemeClr>
                  </a:solidFill>
                  <a:miter lim="800000"/>
                  <a:headEnd/>
                  <a:tailEnd/>
                </a:ln>
              </p:spPr>
            </p:pic>
            <p:pic>
              <p:nvPicPr>
                <p:cNvPr id="123"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6357942" y="5929337"/>
                  <a:ext cx="571525" cy="571529"/>
                </a:xfrm>
                <a:prstGeom prst="rect">
                  <a:avLst/>
                </a:prstGeom>
                <a:noFill/>
                <a:ln w="9525">
                  <a:solidFill>
                    <a:schemeClr val="accent3">
                      <a:lumMod val="60000"/>
                      <a:lumOff val="40000"/>
                    </a:schemeClr>
                  </a:solidFill>
                  <a:miter lim="800000"/>
                  <a:headEnd/>
                  <a:tailEnd/>
                </a:ln>
              </p:spPr>
            </p:pic>
            <p:pic>
              <p:nvPicPr>
                <p:cNvPr id="124"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5143508" y="6215081"/>
                  <a:ext cx="571526" cy="571528"/>
                </a:xfrm>
                <a:prstGeom prst="rect">
                  <a:avLst/>
                </a:prstGeom>
                <a:noFill/>
                <a:ln w="9525">
                  <a:solidFill>
                    <a:schemeClr val="accent3">
                      <a:lumMod val="60000"/>
                      <a:lumOff val="40000"/>
                    </a:schemeClr>
                  </a:solidFill>
                  <a:miter lim="800000"/>
                  <a:headEnd/>
                  <a:tailEnd/>
                </a:ln>
              </p:spPr>
            </p:pic>
            <p:pic>
              <p:nvPicPr>
                <p:cNvPr id="125" name="Picture 22" descr="C:\Documents and Settings\sofianos\Local Settings\Temporary Internet files\Content.IE5\T4407VQ8\MCj04316420000[1].png"/>
                <p:cNvPicPr>
                  <a:picLocks noChangeAspect="1" noChangeArrowheads="1"/>
                </p:cNvPicPr>
                <p:nvPr/>
              </p:nvPicPr>
              <p:blipFill>
                <a:blip r:embed="rId10" cstate="print">
                  <a:duotone>
                    <a:prstClr val="black"/>
                    <a:schemeClr val="accent3">
                      <a:tint val="45000"/>
                      <a:satMod val="400000"/>
                    </a:schemeClr>
                  </a:duotone>
                </a:blip>
                <a:srcRect/>
                <a:stretch>
                  <a:fillRect/>
                </a:stretch>
              </p:blipFill>
              <p:spPr bwMode="auto">
                <a:xfrm>
                  <a:off x="4643440" y="5929332"/>
                  <a:ext cx="571526" cy="571528"/>
                </a:xfrm>
                <a:prstGeom prst="rect">
                  <a:avLst/>
                </a:prstGeom>
                <a:noFill/>
                <a:ln w="9525">
                  <a:solidFill>
                    <a:schemeClr val="accent3">
                      <a:lumMod val="60000"/>
                      <a:lumOff val="40000"/>
                    </a:schemeClr>
                  </a:solidFill>
                  <a:miter lim="800000"/>
                  <a:headEnd/>
                  <a:tailEnd/>
                </a:ln>
              </p:spPr>
            </p:pic>
          </p:grpSp>
        </p:grpSp>
        <p:grpSp>
          <p:nvGrpSpPr>
            <p:cNvPr id="133" name="132 - Ομάδα"/>
            <p:cNvGrpSpPr/>
            <p:nvPr/>
          </p:nvGrpSpPr>
          <p:grpSpPr>
            <a:xfrm>
              <a:off x="3317569" y="-790144"/>
              <a:ext cx="5755025" cy="7576754"/>
              <a:chOff x="3317569" y="-790144"/>
              <a:chExt cx="5755025" cy="7576754"/>
            </a:xfrm>
          </p:grpSpPr>
          <p:pic>
            <p:nvPicPr>
              <p:cNvPr id="1040" name="Picture 17" descr="C:\Documents and Settings\sofianos\Local Settings\Temporary Internet files\Content.IE5\8K2PQG0J\MCj04315640000[1].png"/>
              <p:cNvPicPr>
                <a:picLocks noChangeAspect="1" noChangeArrowheads="1"/>
              </p:cNvPicPr>
              <p:nvPr/>
            </p:nvPicPr>
            <p:blipFill>
              <a:blip r:embed="rId11" cstate="print">
                <a:duotone>
                  <a:schemeClr val="accent3">
                    <a:shade val="45000"/>
                    <a:satMod val="135000"/>
                  </a:schemeClr>
                  <a:prstClr val="white"/>
                </a:duotone>
              </a:blip>
              <a:srcRect/>
              <a:stretch>
                <a:fillRect/>
              </a:stretch>
            </p:blipFill>
            <p:spPr bwMode="auto">
              <a:xfrm>
                <a:off x="7389535" y="3429000"/>
                <a:ext cx="1143008" cy="1150628"/>
              </a:xfrm>
              <a:prstGeom prst="rect">
                <a:avLst/>
              </a:prstGeom>
              <a:noFill/>
              <a:ln w="3175">
                <a:solidFill>
                  <a:schemeClr val="accent3">
                    <a:lumMod val="60000"/>
                    <a:lumOff val="40000"/>
                  </a:schemeClr>
                </a:solidFill>
                <a:miter lim="800000"/>
                <a:headEnd/>
                <a:tailEnd/>
              </a:ln>
            </p:spPr>
          </p:pic>
          <p:pic>
            <p:nvPicPr>
              <p:cNvPr id="1042" name="Picture 20" descr="C:\Documents and Settings\sofianos\Local Settings\Temporary Internet files\Content.IE5\TAMC1PS8\MCj04316370000[1].png"/>
              <p:cNvPicPr>
                <a:picLocks noChangeAspect="1" noChangeArrowheads="1"/>
              </p:cNvPicPr>
              <p:nvPr/>
            </p:nvPicPr>
            <p:blipFill>
              <a:blip r:embed="rId12" cstate="print">
                <a:duotone>
                  <a:schemeClr val="accent3">
                    <a:shade val="45000"/>
                    <a:satMod val="135000"/>
                  </a:schemeClr>
                  <a:prstClr val="white"/>
                </a:duotone>
              </a:blip>
              <a:srcRect/>
              <a:stretch>
                <a:fillRect/>
              </a:stretch>
            </p:blipFill>
            <p:spPr bwMode="auto">
              <a:xfrm>
                <a:off x="5460709" y="4000504"/>
                <a:ext cx="1071570" cy="1071570"/>
              </a:xfrm>
              <a:prstGeom prst="rect">
                <a:avLst/>
              </a:prstGeom>
              <a:noFill/>
              <a:ln w="3175">
                <a:solidFill>
                  <a:schemeClr val="accent3">
                    <a:lumMod val="60000"/>
                    <a:lumOff val="40000"/>
                  </a:schemeClr>
                </a:solidFill>
                <a:miter lim="800000"/>
                <a:headEnd/>
                <a:tailEnd/>
              </a:ln>
            </p:spPr>
          </p:pic>
          <p:pic>
            <p:nvPicPr>
              <p:cNvPr id="1045" name="Picture 23" descr="C:\Documents and Settings\sofianos\Local Settings\Temporary Internet files\Content.IE5\04R5HO20\MCj04247920000[1].wmf"/>
              <p:cNvPicPr>
                <a:picLocks noChangeAspect="1" noChangeArrowheads="1"/>
              </p:cNvPicPr>
              <p:nvPr/>
            </p:nvPicPr>
            <p:blipFill>
              <a:blip r:embed="rId13">
                <a:duotone>
                  <a:schemeClr val="accent3">
                    <a:shade val="45000"/>
                    <a:satMod val="135000"/>
                  </a:schemeClr>
                  <a:prstClr val="white"/>
                </a:duotone>
              </a:blip>
              <a:srcRect/>
              <a:stretch>
                <a:fillRect/>
              </a:stretch>
            </p:blipFill>
            <p:spPr bwMode="auto">
              <a:xfrm>
                <a:off x="3317569" y="3071810"/>
                <a:ext cx="868992" cy="946762"/>
              </a:xfrm>
              <a:prstGeom prst="rect">
                <a:avLst/>
              </a:prstGeom>
              <a:noFill/>
              <a:ln w="3175">
                <a:solidFill>
                  <a:schemeClr val="accent3">
                    <a:lumMod val="60000"/>
                    <a:lumOff val="40000"/>
                  </a:schemeClr>
                </a:solidFill>
                <a:miter lim="800000"/>
                <a:headEnd/>
                <a:tailEnd/>
              </a:ln>
            </p:spPr>
          </p:pic>
          <p:pic>
            <p:nvPicPr>
              <p:cNvPr id="35" name="34 - Εικόνα" descr="1uhgsG.jpg"/>
              <p:cNvPicPr>
                <a:picLocks noChangeAspect="1"/>
              </p:cNvPicPr>
              <p:nvPr/>
            </p:nvPicPr>
            <p:blipFill>
              <a:blip r:embed="rId14">
                <a:duotone>
                  <a:schemeClr val="accent3">
                    <a:shade val="45000"/>
                    <a:satMod val="135000"/>
                  </a:schemeClr>
                  <a:prstClr val="white"/>
                </a:duotone>
              </a:blip>
              <a:stretch>
                <a:fillRect/>
              </a:stretch>
            </p:blipFill>
            <p:spPr>
              <a:xfrm rot="6373200">
                <a:off x="5126848" y="-935646"/>
                <a:ext cx="3800243" cy="4091248"/>
              </a:xfrm>
              <a:prstGeom prst="ellipse">
                <a:avLst/>
              </a:prstGeom>
              <a:ln w="3175">
                <a:solidFill>
                  <a:schemeClr val="accent3">
                    <a:lumMod val="60000"/>
                    <a:lumOff val="40000"/>
                  </a:schemeClr>
                </a:solidFill>
              </a:ln>
              <a:effectLst>
                <a:softEdge rad="317500"/>
              </a:effectLst>
            </p:spPr>
          </p:pic>
          <p:pic>
            <p:nvPicPr>
              <p:cNvPr id="36" name="35 - Εικόνα" descr="sat1.gif"/>
              <p:cNvPicPr>
                <a:picLocks noChangeAspect="1"/>
              </p:cNvPicPr>
              <p:nvPr/>
            </p:nvPicPr>
            <p:blipFill>
              <a:blip r:embed="rId15" cstate="print">
                <a:duotone>
                  <a:schemeClr val="accent3">
                    <a:shade val="45000"/>
                    <a:satMod val="135000"/>
                  </a:schemeClr>
                  <a:prstClr val="white"/>
                </a:duotone>
              </a:blip>
              <a:stretch>
                <a:fillRect/>
              </a:stretch>
            </p:blipFill>
            <p:spPr>
              <a:xfrm>
                <a:off x="4174825" y="1428736"/>
                <a:ext cx="495300" cy="504825"/>
              </a:xfrm>
              <a:prstGeom prst="rect">
                <a:avLst/>
              </a:prstGeom>
              <a:ln w="3175">
                <a:solidFill>
                  <a:schemeClr val="accent3">
                    <a:lumMod val="60000"/>
                    <a:lumOff val="40000"/>
                  </a:schemeClr>
                </a:solidFill>
              </a:ln>
            </p:spPr>
          </p:pic>
          <p:grpSp>
            <p:nvGrpSpPr>
              <p:cNvPr id="8" name="48 - Ομάδα"/>
              <p:cNvGrpSpPr/>
              <p:nvPr/>
            </p:nvGrpSpPr>
            <p:grpSpPr>
              <a:xfrm>
                <a:off x="4674891" y="4781550"/>
                <a:ext cx="2286040" cy="2005060"/>
                <a:chOff x="4643438" y="4781550"/>
                <a:chExt cx="2286040" cy="2005060"/>
              </a:xfrm>
            </p:grpSpPr>
            <p:sp>
              <p:nvSpPr>
                <p:cNvPr id="44" name="4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45" name="4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46" name="4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47" name="4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48" name="4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41" name="Picture 22" descr="C:\Documents and Settings\sofianos\Local Settings\Temporary Internet files\Content.IE5\T4407VQ8\MCj04316420000[1].png"/>
                <p:cNvPicPr>
                  <a:picLocks noChangeAspect="1" noChangeArrowheads="1"/>
                </p:cNvPicPr>
                <p:nvPr/>
              </p:nvPicPr>
              <p:blipFill>
                <a:blip r:embed="rId16" cstate="print">
                  <a:duotone>
                    <a:schemeClr val="accent3">
                      <a:shade val="45000"/>
                      <a:satMod val="135000"/>
                    </a:schemeClr>
                    <a:prstClr val="white"/>
                  </a:duotone>
                </a:blip>
                <a:srcRect/>
                <a:stretch>
                  <a:fillRect/>
                </a:stretch>
              </p:blipFill>
              <p:spPr bwMode="auto">
                <a:xfrm>
                  <a:off x="5429232" y="5429264"/>
                  <a:ext cx="571528" cy="571528"/>
                </a:xfrm>
                <a:prstGeom prst="rect">
                  <a:avLst/>
                </a:prstGeom>
                <a:noFill/>
                <a:ln w="3175">
                  <a:solidFill>
                    <a:schemeClr val="accent3">
                      <a:lumMod val="60000"/>
                      <a:lumOff val="40000"/>
                    </a:schemeClr>
                  </a:solidFill>
                  <a:miter lim="800000"/>
                  <a:headEnd/>
                  <a:tailEnd/>
                </a:ln>
              </p:spPr>
            </p:pic>
            <p:pic>
              <p:nvPicPr>
                <p:cNvPr id="43" name="Picture 22" descr="C:\Documents and Settings\sofianos\Local Settings\Temporary Internet files\Content.IE5\T4407VQ8\MCj04316420000[1].png"/>
                <p:cNvPicPr>
                  <a:picLocks noChangeAspect="1" noChangeArrowheads="1"/>
                </p:cNvPicPr>
                <p:nvPr/>
              </p:nvPicPr>
              <p:blipFill>
                <a:blip r:embed="rId16" cstate="print">
                  <a:duotone>
                    <a:schemeClr val="accent3">
                      <a:shade val="45000"/>
                      <a:satMod val="135000"/>
                    </a:schemeClr>
                    <a:prstClr val="white"/>
                  </a:duotone>
                </a:blip>
                <a:srcRect/>
                <a:stretch>
                  <a:fillRect/>
                </a:stretch>
              </p:blipFill>
              <p:spPr bwMode="auto">
                <a:xfrm>
                  <a:off x="5715008" y="6000768"/>
                  <a:ext cx="571528" cy="571528"/>
                </a:xfrm>
                <a:prstGeom prst="rect">
                  <a:avLst/>
                </a:prstGeom>
                <a:noFill/>
                <a:ln w="3175">
                  <a:solidFill>
                    <a:schemeClr val="accent3">
                      <a:lumMod val="60000"/>
                      <a:lumOff val="40000"/>
                    </a:schemeClr>
                  </a:solidFill>
                  <a:miter lim="800000"/>
                  <a:headEnd/>
                  <a:tailEnd/>
                </a:ln>
              </p:spPr>
            </p:pic>
            <p:pic>
              <p:nvPicPr>
                <p:cNvPr id="42" name="Picture 22" descr="C:\Documents and Settings\sofianos\Local Settings\Temporary Internet files\Content.IE5\T4407VQ8\MCj04316420000[1].png"/>
                <p:cNvPicPr>
                  <a:picLocks noChangeAspect="1" noChangeArrowheads="1"/>
                </p:cNvPicPr>
                <p:nvPr/>
              </p:nvPicPr>
              <p:blipFill>
                <a:blip r:embed="rId16" cstate="print">
                  <a:duotone>
                    <a:schemeClr val="accent3">
                      <a:shade val="45000"/>
                      <a:satMod val="135000"/>
                    </a:schemeClr>
                    <a:prstClr val="white"/>
                  </a:duotone>
                </a:blip>
                <a:srcRect/>
                <a:stretch>
                  <a:fillRect/>
                </a:stretch>
              </p:blipFill>
              <p:spPr bwMode="auto">
                <a:xfrm>
                  <a:off x="6357950" y="5929330"/>
                  <a:ext cx="571528" cy="571528"/>
                </a:xfrm>
                <a:prstGeom prst="rect">
                  <a:avLst/>
                </a:prstGeom>
                <a:noFill/>
                <a:ln w="3175">
                  <a:solidFill>
                    <a:schemeClr val="accent3">
                      <a:lumMod val="60000"/>
                      <a:lumOff val="40000"/>
                    </a:schemeClr>
                  </a:solidFill>
                  <a:miter lim="800000"/>
                  <a:headEnd/>
                  <a:tailEnd/>
                </a:ln>
              </p:spPr>
            </p:pic>
            <p:pic>
              <p:nvPicPr>
                <p:cNvPr id="40" name="Picture 22" descr="C:\Documents and Settings\sofianos\Local Settings\Temporary Internet files\Content.IE5\T4407VQ8\MCj04316420000[1].png"/>
                <p:cNvPicPr>
                  <a:picLocks noChangeAspect="1" noChangeArrowheads="1"/>
                </p:cNvPicPr>
                <p:nvPr/>
              </p:nvPicPr>
              <p:blipFill>
                <a:blip r:embed="rId16" cstate="print">
                  <a:duotone>
                    <a:schemeClr val="accent3">
                      <a:shade val="45000"/>
                      <a:satMod val="135000"/>
                    </a:schemeClr>
                    <a:prstClr val="white"/>
                  </a:duotone>
                </a:blip>
                <a:srcRect/>
                <a:stretch>
                  <a:fillRect/>
                </a:stretch>
              </p:blipFill>
              <p:spPr bwMode="auto">
                <a:xfrm>
                  <a:off x="5143504" y="6215082"/>
                  <a:ext cx="571528" cy="571528"/>
                </a:xfrm>
                <a:prstGeom prst="rect">
                  <a:avLst/>
                </a:prstGeom>
                <a:noFill/>
                <a:ln w="3175">
                  <a:solidFill>
                    <a:schemeClr val="accent3">
                      <a:lumMod val="60000"/>
                      <a:lumOff val="40000"/>
                    </a:schemeClr>
                  </a:solidFill>
                  <a:miter lim="800000"/>
                  <a:headEnd/>
                  <a:tailEnd/>
                </a:ln>
              </p:spPr>
            </p:pic>
            <p:pic>
              <p:nvPicPr>
                <p:cNvPr id="1044" name="Picture 22" descr="C:\Documents and Settings\sofianos\Local Settings\Temporary Internet files\Content.IE5\T4407VQ8\MCj04316420000[1].png"/>
                <p:cNvPicPr>
                  <a:picLocks noChangeAspect="1" noChangeArrowheads="1"/>
                </p:cNvPicPr>
                <p:nvPr/>
              </p:nvPicPr>
              <p:blipFill>
                <a:blip r:embed="rId16" cstate="print">
                  <a:duotone>
                    <a:schemeClr val="accent3">
                      <a:shade val="45000"/>
                      <a:satMod val="135000"/>
                    </a:schemeClr>
                    <a:prstClr val="white"/>
                  </a:duotone>
                </a:blip>
                <a:srcRect/>
                <a:stretch>
                  <a:fillRect/>
                </a:stretch>
              </p:blipFill>
              <p:spPr bwMode="auto">
                <a:xfrm>
                  <a:off x="4643438" y="5929330"/>
                  <a:ext cx="571528" cy="571528"/>
                </a:xfrm>
                <a:prstGeom prst="rect">
                  <a:avLst/>
                </a:prstGeom>
                <a:noFill/>
                <a:ln w="3175">
                  <a:solidFill>
                    <a:schemeClr val="accent3">
                      <a:lumMod val="60000"/>
                      <a:lumOff val="40000"/>
                    </a:schemeClr>
                  </a:solidFill>
                  <a:miter lim="800000"/>
                  <a:headEnd/>
                  <a:tailEnd/>
                </a:ln>
              </p:spPr>
            </p:pic>
          </p:grpSp>
          <p:grpSp>
            <p:nvGrpSpPr>
              <p:cNvPr id="9" name="49 - Ομάδα"/>
              <p:cNvGrpSpPr/>
              <p:nvPr/>
            </p:nvGrpSpPr>
            <p:grpSpPr>
              <a:xfrm rot="1452853">
                <a:off x="7267265" y="4159237"/>
                <a:ext cx="990606" cy="1009684"/>
                <a:chOff x="4643437" y="4781546"/>
                <a:chExt cx="2286032" cy="2005066"/>
              </a:xfrm>
            </p:grpSpPr>
            <p:sp>
              <p:nvSpPr>
                <p:cNvPr id="51" name="50 - Ελεύθερη σχεδίαση"/>
                <p:cNvSpPr/>
                <p:nvPr/>
              </p:nvSpPr>
              <p:spPr>
                <a:xfrm>
                  <a:off x="4730744" y="4781546"/>
                  <a:ext cx="888999" cy="13334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52" name="51 - Ελεύθερη σχεδίαση"/>
                <p:cNvSpPr/>
                <p:nvPr/>
              </p:nvSpPr>
              <p:spPr>
                <a:xfrm rot="20323684">
                  <a:off x="4997917" y="4902155"/>
                  <a:ext cx="888999" cy="13334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53" name="52 - Ελεύθερη σχεδίαση"/>
                <p:cNvSpPr/>
                <p:nvPr/>
              </p:nvSpPr>
              <p:spPr>
                <a:xfrm flipH="1">
                  <a:off x="5715001" y="4786320"/>
                  <a:ext cx="955962" cy="13334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54" name="53 - Ελεύθερη σχεδίαση"/>
                <p:cNvSpPr/>
                <p:nvPr/>
              </p:nvSpPr>
              <p:spPr>
                <a:xfrm flipH="1">
                  <a:off x="5689817" y="4801924"/>
                  <a:ext cx="506575"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55" name="54 - Ελεύθερη σχεδίαση"/>
                <p:cNvSpPr/>
                <p:nvPr/>
              </p:nvSpPr>
              <p:spPr>
                <a:xfrm rot="20323684">
                  <a:off x="5579704" y="4795311"/>
                  <a:ext cx="212838" cy="86939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56" name="Picture 22" descr="C:\Documents and Settings\sofianos\Local Settings\Temporary Internet files\Content.IE5\T4407VQ8\MCj04316420000[1].png"/>
                <p:cNvPicPr>
                  <a:picLocks noChangeAspect="1" noChangeArrowheads="1"/>
                </p:cNvPicPr>
                <p:nvPr/>
              </p:nvPicPr>
              <p:blipFill>
                <a:blip r:embed="rId17" cstate="print">
                  <a:duotone>
                    <a:schemeClr val="accent3">
                      <a:shade val="45000"/>
                      <a:satMod val="135000"/>
                    </a:schemeClr>
                    <a:prstClr val="white"/>
                  </a:duotone>
                </a:blip>
                <a:srcRect/>
                <a:stretch>
                  <a:fillRect/>
                </a:stretch>
              </p:blipFill>
              <p:spPr bwMode="auto">
                <a:xfrm>
                  <a:off x="5429224" y="5429265"/>
                  <a:ext cx="571528" cy="571528"/>
                </a:xfrm>
                <a:prstGeom prst="rect">
                  <a:avLst/>
                </a:prstGeom>
                <a:noFill/>
                <a:ln w="3175">
                  <a:solidFill>
                    <a:schemeClr val="accent3">
                      <a:lumMod val="60000"/>
                      <a:lumOff val="40000"/>
                    </a:schemeClr>
                  </a:solidFill>
                  <a:miter lim="800000"/>
                  <a:headEnd/>
                  <a:tailEnd/>
                </a:ln>
              </p:spPr>
            </p:pic>
            <p:pic>
              <p:nvPicPr>
                <p:cNvPr id="57" name="Picture 22" descr="C:\Documents and Settings\sofianos\Local Settings\Temporary Internet files\Content.IE5\T4407VQ8\MCj04316420000[1].png"/>
                <p:cNvPicPr>
                  <a:picLocks noChangeAspect="1" noChangeArrowheads="1"/>
                </p:cNvPicPr>
                <p:nvPr/>
              </p:nvPicPr>
              <p:blipFill>
                <a:blip r:embed="rId17" cstate="print">
                  <a:duotone>
                    <a:schemeClr val="accent3">
                      <a:shade val="45000"/>
                      <a:satMod val="135000"/>
                    </a:schemeClr>
                    <a:prstClr val="white"/>
                  </a:duotone>
                </a:blip>
                <a:srcRect/>
                <a:stretch>
                  <a:fillRect/>
                </a:stretch>
              </p:blipFill>
              <p:spPr bwMode="auto">
                <a:xfrm>
                  <a:off x="5715000" y="6000770"/>
                  <a:ext cx="571528" cy="571528"/>
                </a:xfrm>
                <a:prstGeom prst="rect">
                  <a:avLst/>
                </a:prstGeom>
                <a:noFill/>
                <a:ln w="3175">
                  <a:solidFill>
                    <a:schemeClr val="accent3">
                      <a:lumMod val="60000"/>
                      <a:lumOff val="40000"/>
                    </a:schemeClr>
                  </a:solidFill>
                  <a:miter lim="800000"/>
                  <a:headEnd/>
                  <a:tailEnd/>
                </a:ln>
              </p:spPr>
            </p:pic>
            <p:pic>
              <p:nvPicPr>
                <p:cNvPr id="58" name="Picture 22" descr="C:\Documents and Settings\sofianos\Local Settings\Temporary Internet files\Content.IE5\T4407VQ8\MCj04316420000[1].png"/>
                <p:cNvPicPr>
                  <a:picLocks noChangeAspect="1" noChangeArrowheads="1"/>
                </p:cNvPicPr>
                <p:nvPr/>
              </p:nvPicPr>
              <p:blipFill>
                <a:blip r:embed="rId17" cstate="print">
                  <a:duotone>
                    <a:schemeClr val="accent3">
                      <a:shade val="45000"/>
                      <a:satMod val="135000"/>
                    </a:schemeClr>
                    <a:prstClr val="white"/>
                  </a:duotone>
                </a:blip>
                <a:srcRect/>
                <a:stretch>
                  <a:fillRect/>
                </a:stretch>
              </p:blipFill>
              <p:spPr bwMode="auto">
                <a:xfrm>
                  <a:off x="6357941" y="5929330"/>
                  <a:ext cx="571528" cy="571528"/>
                </a:xfrm>
                <a:prstGeom prst="rect">
                  <a:avLst/>
                </a:prstGeom>
                <a:noFill/>
                <a:ln w="3175">
                  <a:solidFill>
                    <a:schemeClr val="accent3">
                      <a:lumMod val="60000"/>
                      <a:lumOff val="40000"/>
                    </a:schemeClr>
                  </a:solidFill>
                  <a:miter lim="800000"/>
                  <a:headEnd/>
                  <a:tailEnd/>
                </a:ln>
              </p:spPr>
            </p:pic>
            <p:pic>
              <p:nvPicPr>
                <p:cNvPr id="59" name="Picture 22" descr="C:\Documents and Settings\sofianos\Local Settings\Temporary Internet files\Content.IE5\T4407VQ8\MCj04316420000[1].png"/>
                <p:cNvPicPr>
                  <a:picLocks noChangeAspect="1" noChangeArrowheads="1"/>
                </p:cNvPicPr>
                <p:nvPr/>
              </p:nvPicPr>
              <p:blipFill>
                <a:blip r:embed="rId17" cstate="print">
                  <a:duotone>
                    <a:schemeClr val="accent3">
                      <a:shade val="45000"/>
                      <a:satMod val="135000"/>
                    </a:schemeClr>
                    <a:prstClr val="white"/>
                  </a:duotone>
                </a:blip>
                <a:srcRect/>
                <a:stretch>
                  <a:fillRect/>
                </a:stretch>
              </p:blipFill>
              <p:spPr bwMode="auto">
                <a:xfrm>
                  <a:off x="5143499" y="6215084"/>
                  <a:ext cx="571528" cy="571528"/>
                </a:xfrm>
                <a:prstGeom prst="rect">
                  <a:avLst/>
                </a:prstGeom>
                <a:noFill/>
                <a:ln w="3175">
                  <a:solidFill>
                    <a:schemeClr val="accent3">
                      <a:lumMod val="60000"/>
                      <a:lumOff val="40000"/>
                    </a:schemeClr>
                  </a:solidFill>
                  <a:miter lim="800000"/>
                  <a:headEnd/>
                  <a:tailEnd/>
                </a:ln>
              </p:spPr>
            </p:pic>
            <p:pic>
              <p:nvPicPr>
                <p:cNvPr id="60" name="Picture 22" descr="C:\Documents and Settings\sofianos\Local Settings\Temporary Internet files\Content.IE5\T4407VQ8\MCj04316420000[1].png"/>
                <p:cNvPicPr>
                  <a:picLocks noChangeAspect="1" noChangeArrowheads="1"/>
                </p:cNvPicPr>
                <p:nvPr/>
              </p:nvPicPr>
              <p:blipFill>
                <a:blip r:embed="rId17" cstate="print">
                  <a:duotone>
                    <a:schemeClr val="accent3">
                      <a:shade val="45000"/>
                      <a:satMod val="135000"/>
                    </a:schemeClr>
                    <a:prstClr val="white"/>
                  </a:duotone>
                </a:blip>
                <a:srcRect/>
                <a:stretch>
                  <a:fillRect/>
                </a:stretch>
              </p:blipFill>
              <p:spPr bwMode="auto">
                <a:xfrm>
                  <a:off x="4643437" y="5929330"/>
                  <a:ext cx="571528" cy="571528"/>
                </a:xfrm>
                <a:prstGeom prst="rect">
                  <a:avLst/>
                </a:prstGeom>
                <a:noFill/>
                <a:ln w="3175">
                  <a:solidFill>
                    <a:schemeClr val="accent3">
                      <a:lumMod val="60000"/>
                      <a:lumOff val="40000"/>
                    </a:schemeClr>
                  </a:solidFill>
                  <a:miter lim="800000"/>
                  <a:headEnd/>
                  <a:tailEnd/>
                </a:ln>
              </p:spPr>
            </p:pic>
          </p:grpSp>
          <p:grpSp>
            <p:nvGrpSpPr>
              <p:cNvPr id="10" name="60 - Ομάδα"/>
              <p:cNvGrpSpPr/>
              <p:nvPr/>
            </p:nvGrpSpPr>
            <p:grpSpPr>
              <a:xfrm rot="18580402">
                <a:off x="7958077" y="3996134"/>
                <a:ext cx="919174" cy="795369"/>
                <a:chOff x="4643438" y="4781544"/>
                <a:chExt cx="2286053" cy="2005065"/>
              </a:xfrm>
            </p:grpSpPr>
            <p:sp>
              <p:nvSpPr>
                <p:cNvPr id="62" name="61 - Ελεύθερη σχεδίαση"/>
                <p:cNvSpPr/>
                <p:nvPr/>
              </p:nvSpPr>
              <p:spPr>
                <a:xfrm>
                  <a:off x="4730758" y="4781544"/>
                  <a:ext cx="889002" cy="13334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63" name="62 - Ελεύθερη σχεδίαση"/>
                <p:cNvSpPr/>
                <p:nvPr/>
              </p:nvSpPr>
              <p:spPr>
                <a:xfrm rot="20323684">
                  <a:off x="4997931" y="4902153"/>
                  <a:ext cx="889002" cy="13334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64" name="63 - Ελεύθερη σχεδίαση"/>
                <p:cNvSpPr/>
                <p:nvPr/>
              </p:nvSpPr>
              <p:spPr>
                <a:xfrm flipH="1">
                  <a:off x="5715016" y="4786318"/>
                  <a:ext cx="955966"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65" name="64 - Ελεύθερη σχεδίαση"/>
                <p:cNvSpPr/>
                <p:nvPr/>
              </p:nvSpPr>
              <p:spPr>
                <a:xfrm flipH="1">
                  <a:off x="5689832" y="4801923"/>
                  <a:ext cx="506577"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66" name="65 - Ελεύθερη σχεδίαση"/>
                <p:cNvSpPr/>
                <p:nvPr/>
              </p:nvSpPr>
              <p:spPr>
                <a:xfrm rot="20323684">
                  <a:off x="5579720" y="4795309"/>
                  <a:ext cx="212839"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3175">
                  <a:solidFill>
                    <a:schemeClr val="accent3">
                      <a:lumMod val="60000"/>
                      <a:lumOff val="40000"/>
                    </a:schemeClr>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67" name="Picture 22" descr="C:\Documents and Settings\sofianos\Local Settings\Temporary Internet files\Content.IE5\T4407VQ8\MCj04316420000[1].png"/>
                <p:cNvPicPr>
                  <a:picLocks noChangeAspect="1" noChangeArrowheads="1"/>
                </p:cNvPicPr>
                <p:nvPr/>
              </p:nvPicPr>
              <p:blipFill>
                <a:blip r:embed="rId18" cstate="print">
                  <a:duotone>
                    <a:schemeClr val="accent3">
                      <a:shade val="45000"/>
                      <a:satMod val="135000"/>
                    </a:schemeClr>
                    <a:prstClr val="white"/>
                  </a:duotone>
                </a:blip>
                <a:srcRect/>
                <a:stretch>
                  <a:fillRect/>
                </a:stretch>
              </p:blipFill>
              <p:spPr bwMode="auto">
                <a:xfrm>
                  <a:off x="5429240" y="5429257"/>
                  <a:ext cx="571529" cy="571527"/>
                </a:xfrm>
                <a:prstGeom prst="rect">
                  <a:avLst/>
                </a:prstGeom>
                <a:noFill/>
                <a:ln w="3175">
                  <a:solidFill>
                    <a:schemeClr val="accent3">
                      <a:lumMod val="60000"/>
                      <a:lumOff val="40000"/>
                    </a:schemeClr>
                  </a:solidFill>
                  <a:miter lim="800000"/>
                  <a:headEnd/>
                  <a:tailEnd/>
                </a:ln>
              </p:spPr>
            </p:pic>
            <p:pic>
              <p:nvPicPr>
                <p:cNvPr id="68" name="Picture 22" descr="C:\Documents and Settings\sofianos\Local Settings\Temporary Internet files\Content.IE5\T4407VQ8\MCj04316420000[1].png"/>
                <p:cNvPicPr>
                  <a:picLocks noChangeAspect="1" noChangeArrowheads="1"/>
                </p:cNvPicPr>
                <p:nvPr/>
              </p:nvPicPr>
              <p:blipFill>
                <a:blip r:embed="rId18" cstate="print">
                  <a:duotone>
                    <a:schemeClr val="accent3">
                      <a:shade val="45000"/>
                      <a:satMod val="135000"/>
                    </a:schemeClr>
                    <a:prstClr val="white"/>
                  </a:duotone>
                </a:blip>
                <a:srcRect/>
                <a:stretch>
                  <a:fillRect/>
                </a:stretch>
              </p:blipFill>
              <p:spPr bwMode="auto">
                <a:xfrm>
                  <a:off x="5715015" y="6000763"/>
                  <a:ext cx="571529" cy="571527"/>
                </a:xfrm>
                <a:prstGeom prst="rect">
                  <a:avLst/>
                </a:prstGeom>
                <a:noFill/>
                <a:ln w="3175">
                  <a:solidFill>
                    <a:schemeClr val="accent3">
                      <a:lumMod val="60000"/>
                      <a:lumOff val="40000"/>
                    </a:schemeClr>
                  </a:solidFill>
                  <a:miter lim="800000"/>
                  <a:headEnd/>
                  <a:tailEnd/>
                </a:ln>
              </p:spPr>
            </p:pic>
            <p:pic>
              <p:nvPicPr>
                <p:cNvPr id="69" name="Picture 22" descr="C:\Documents and Settings\sofianos\Local Settings\Temporary Internet files\Content.IE5\T4407VQ8\MCj04316420000[1].png"/>
                <p:cNvPicPr>
                  <a:picLocks noChangeAspect="1" noChangeArrowheads="1"/>
                </p:cNvPicPr>
                <p:nvPr/>
              </p:nvPicPr>
              <p:blipFill>
                <a:blip r:embed="rId18" cstate="print">
                  <a:duotone>
                    <a:schemeClr val="accent3">
                      <a:shade val="45000"/>
                      <a:satMod val="135000"/>
                    </a:schemeClr>
                    <a:prstClr val="white"/>
                  </a:duotone>
                </a:blip>
                <a:srcRect/>
                <a:stretch>
                  <a:fillRect/>
                </a:stretch>
              </p:blipFill>
              <p:spPr bwMode="auto">
                <a:xfrm>
                  <a:off x="6357961" y="5929328"/>
                  <a:ext cx="571530" cy="571527"/>
                </a:xfrm>
                <a:prstGeom prst="rect">
                  <a:avLst/>
                </a:prstGeom>
                <a:noFill/>
                <a:ln w="3175">
                  <a:solidFill>
                    <a:schemeClr val="accent3">
                      <a:lumMod val="60000"/>
                      <a:lumOff val="40000"/>
                    </a:schemeClr>
                  </a:solidFill>
                  <a:miter lim="800000"/>
                  <a:headEnd/>
                  <a:tailEnd/>
                </a:ln>
              </p:spPr>
            </p:pic>
            <p:pic>
              <p:nvPicPr>
                <p:cNvPr id="70" name="Picture 22" descr="C:\Documents and Settings\sofianos\Local Settings\Temporary Internet files\Content.IE5\T4407VQ8\MCj04316420000[1].png"/>
                <p:cNvPicPr>
                  <a:picLocks noChangeAspect="1" noChangeArrowheads="1"/>
                </p:cNvPicPr>
                <p:nvPr/>
              </p:nvPicPr>
              <p:blipFill>
                <a:blip r:embed="rId18" cstate="print">
                  <a:duotone>
                    <a:schemeClr val="accent3">
                      <a:shade val="45000"/>
                      <a:satMod val="135000"/>
                    </a:schemeClr>
                    <a:prstClr val="white"/>
                  </a:duotone>
                </a:blip>
                <a:srcRect/>
                <a:stretch>
                  <a:fillRect/>
                </a:stretch>
              </p:blipFill>
              <p:spPr bwMode="auto">
                <a:xfrm>
                  <a:off x="5143507" y="6215082"/>
                  <a:ext cx="571529" cy="571527"/>
                </a:xfrm>
                <a:prstGeom prst="rect">
                  <a:avLst/>
                </a:prstGeom>
                <a:noFill/>
                <a:ln w="3175">
                  <a:solidFill>
                    <a:schemeClr val="accent3">
                      <a:lumMod val="60000"/>
                      <a:lumOff val="40000"/>
                    </a:schemeClr>
                  </a:solidFill>
                  <a:miter lim="800000"/>
                  <a:headEnd/>
                  <a:tailEnd/>
                </a:ln>
              </p:spPr>
            </p:pic>
            <p:pic>
              <p:nvPicPr>
                <p:cNvPr id="71" name="Picture 22" descr="C:\Documents and Settings\sofianos\Local Settings\Temporary Internet files\Content.IE5\T4407VQ8\MCj04316420000[1].png"/>
                <p:cNvPicPr>
                  <a:picLocks noChangeAspect="1" noChangeArrowheads="1"/>
                </p:cNvPicPr>
                <p:nvPr/>
              </p:nvPicPr>
              <p:blipFill>
                <a:blip r:embed="rId18" cstate="print">
                  <a:duotone>
                    <a:schemeClr val="accent3">
                      <a:shade val="45000"/>
                      <a:satMod val="135000"/>
                    </a:schemeClr>
                    <a:prstClr val="white"/>
                  </a:duotone>
                </a:blip>
                <a:srcRect/>
                <a:stretch>
                  <a:fillRect/>
                </a:stretch>
              </p:blipFill>
              <p:spPr bwMode="auto">
                <a:xfrm>
                  <a:off x="4643438" y="5929330"/>
                  <a:ext cx="571529" cy="571527"/>
                </a:xfrm>
                <a:prstGeom prst="rect">
                  <a:avLst/>
                </a:prstGeom>
                <a:noFill/>
                <a:ln w="3175">
                  <a:solidFill>
                    <a:schemeClr val="accent3">
                      <a:lumMod val="60000"/>
                      <a:lumOff val="40000"/>
                    </a:schemeClr>
                  </a:solidFill>
                  <a:miter lim="800000"/>
                  <a:headEnd/>
                  <a:tailEnd/>
                </a:ln>
              </p:spPr>
            </p:pic>
          </p:grpSp>
        </p:grpSp>
        <p:grpSp>
          <p:nvGrpSpPr>
            <p:cNvPr id="143" name="142 - Ομάδα"/>
            <p:cNvGrpSpPr/>
            <p:nvPr/>
          </p:nvGrpSpPr>
          <p:grpSpPr>
            <a:xfrm>
              <a:off x="4214809" y="3429000"/>
              <a:ext cx="442090" cy="459993"/>
              <a:chOff x="4214809" y="3429000"/>
              <a:chExt cx="442090" cy="459993"/>
            </a:xfrm>
          </p:grpSpPr>
          <p:grpSp>
            <p:nvGrpSpPr>
              <p:cNvPr id="15" name="71 - Ομάδα"/>
              <p:cNvGrpSpPr/>
              <p:nvPr/>
            </p:nvGrpSpPr>
            <p:grpSpPr>
              <a:xfrm rot="2291374">
                <a:off x="4214809" y="3522256"/>
                <a:ext cx="428628" cy="366737"/>
                <a:chOff x="4643439" y="4781557"/>
                <a:chExt cx="2286044" cy="2005057"/>
              </a:xfrm>
            </p:grpSpPr>
            <p:sp>
              <p:nvSpPr>
                <p:cNvPr id="73" name="72 - Ελεύθερη σχεδίαση"/>
                <p:cNvSpPr/>
                <p:nvPr/>
              </p:nvSpPr>
              <p:spPr>
                <a:xfrm>
                  <a:off x="4730759" y="4781557"/>
                  <a:ext cx="889003"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74" name="73 - Ελεύθερη σχεδίαση"/>
                <p:cNvSpPr/>
                <p:nvPr/>
              </p:nvSpPr>
              <p:spPr>
                <a:xfrm rot="20323684">
                  <a:off x="4997933" y="4902164"/>
                  <a:ext cx="889003"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75" name="74 - Ελεύθερη σχεδίαση"/>
                <p:cNvSpPr/>
                <p:nvPr/>
              </p:nvSpPr>
              <p:spPr>
                <a:xfrm flipH="1">
                  <a:off x="5715021" y="4786329"/>
                  <a:ext cx="955964" cy="13334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76" name="75 - Ελεύθερη σχεδίαση"/>
                <p:cNvSpPr/>
                <p:nvPr/>
              </p:nvSpPr>
              <p:spPr>
                <a:xfrm flipH="1">
                  <a:off x="5689836" y="4801931"/>
                  <a:ext cx="506577" cy="1379895"/>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sp>
              <p:nvSpPr>
                <p:cNvPr id="77" name="76 - Ελεύθερη σχεδίαση"/>
                <p:cNvSpPr/>
                <p:nvPr/>
              </p:nvSpPr>
              <p:spPr>
                <a:xfrm rot="20323684">
                  <a:off x="5579718" y="4795312"/>
                  <a:ext cx="212840" cy="869397"/>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solidFill>
                      <a:schemeClr val="accent1">
                        <a:lumMod val="60000"/>
                        <a:lumOff val="40000"/>
                      </a:schemeClr>
                    </a:solidFill>
                  </a:endParaRPr>
                </a:p>
              </p:txBody>
            </p:sp>
            <p:pic>
              <p:nvPicPr>
                <p:cNvPr id="78" name="Picture 22" descr="C:\Documents and Settings\sofianos\Local Settings\Temporary Internet files\Content.IE5\T4407VQ8\MCj04316420000[1].png"/>
                <p:cNvPicPr>
                  <a:picLocks noChangeAspect="1" noChangeArrowheads="1"/>
                </p:cNvPicPr>
                <p:nvPr/>
              </p:nvPicPr>
              <p:blipFill>
                <a:blip r:embed="rId10" cstate="print"/>
                <a:srcRect/>
                <a:stretch>
                  <a:fillRect/>
                </a:stretch>
              </p:blipFill>
              <p:spPr bwMode="auto">
                <a:xfrm>
                  <a:off x="5429241" y="5429278"/>
                  <a:ext cx="571527" cy="571529"/>
                </a:xfrm>
                <a:prstGeom prst="rect">
                  <a:avLst/>
                </a:prstGeom>
                <a:noFill/>
                <a:ln w="9525">
                  <a:noFill/>
                  <a:miter lim="800000"/>
                  <a:headEnd/>
                  <a:tailEnd/>
                </a:ln>
              </p:spPr>
            </p:pic>
            <p:pic>
              <p:nvPicPr>
                <p:cNvPr id="79" name="Picture 22" descr="C:\Documents and Settings\sofianos\Local Settings\Temporary Internet files\Content.IE5\T4407VQ8\MCj04316420000[1].png"/>
                <p:cNvPicPr>
                  <a:picLocks noChangeAspect="1" noChangeArrowheads="1"/>
                </p:cNvPicPr>
                <p:nvPr/>
              </p:nvPicPr>
              <p:blipFill>
                <a:blip r:embed="rId10" cstate="print"/>
                <a:srcRect/>
                <a:stretch>
                  <a:fillRect/>
                </a:stretch>
              </p:blipFill>
              <p:spPr bwMode="auto">
                <a:xfrm>
                  <a:off x="5715019" y="6000783"/>
                  <a:ext cx="571527" cy="571529"/>
                </a:xfrm>
                <a:prstGeom prst="rect">
                  <a:avLst/>
                </a:prstGeom>
                <a:noFill/>
                <a:ln w="9525">
                  <a:noFill/>
                  <a:miter lim="800000"/>
                  <a:headEnd/>
                  <a:tailEnd/>
                </a:ln>
              </p:spPr>
            </p:pic>
            <p:pic>
              <p:nvPicPr>
                <p:cNvPr id="80" name="Picture 22" descr="C:\Documents and Settings\sofianos\Local Settings\Temporary Internet files\Content.IE5\T4407VQ8\MCj04316420000[1].png"/>
                <p:cNvPicPr>
                  <a:picLocks noChangeAspect="1" noChangeArrowheads="1"/>
                </p:cNvPicPr>
                <p:nvPr/>
              </p:nvPicPr>
              <p:blipFill>
                <a:blip r:embed="rId10" cstate="print"/>
                <a:srcRect/>
                <a:stretch>
                  <a:fillRect/>
                </a:stretch>
              </p:blipFill>
              <p:spPr bwMode="auto">
                <a:xfrm>
                  <a:off x="6357956" y="5929342"/>
                  <a:ext cx="571527" cy="571529"/>
                </a:xfrm>
                <a:prstGeom prst="rect">
                  <a:avLst/>
                </a:prstGeom>
                <a:noFill/>
                <a:ln w="9525">
                  <a:noFill/>
                  <a:miter lim="800000"/>
                  <a:headEnd/>
                  <a:tailEnd/>
                </a:ln>
              </p:spPr>
            </p:pic>
            <p:pic>
              <p:nvPicPr>
                <p:cNvPr id="81" name="Picture 22" descr="C:\Documents and Settings\sofianos\Local Settings\Temporary Internet files\Content.IE5\T4407VQ8\MCj04316420000[1].png"/>
                <p:cNvPicPr>
                  <a:picLocks noChangeAspect="1" noChangeArrowheads="1"/>
                </p:cNvPicPr>
                <p:nvPr/>
              </p:nvPicPr>
              <p:blipFill>
                <a:blip r:embed="rId10" cstate="print"/>
                <a:srcRect/>
                <a:stretch>
                  <a:fillRect/>
                </a:stretch>
              </p:blipFill>
              <p:spPr bwMode="auto">
                <a:xfrm>
                  <a:off x="5143504" y="6215086"/>
                  <a:ext cx="571526" cy="571528"/>
                </a:xfrm>
                <a:prstGeom prst="rect">
                  <a:avLst/>
                </a:prstGeom>
                <a:noFill/>
                <a:ln w="9525">
                  <a:noFill/>
                  <a:miter lim="800000"/>
                  <a:headEnd/>
                  <a:tailEnd/>
                </a:ln>
              </p:spPr>
            </p:pic>
            <p:pic>
              <p:nvPicPr>
                <p:cNvPr id="82" name="Picture 22" descr="C:\Documents and Settings\sofianos\Local Settings\Temporary Internet files\Content.IE5\T4407VQ8\MCj04316420000[1].png"/>
                <p:cNvPicPr>
                  <a:picLocks noChangeAspect="1" noChangeArrowheads="1"/>
                </p:cNvPicPr>
                <p:nvPr/>
              </p:nvPicPr>
              <p:blipFill>
                <a:blip r:embed="rId10" cstate="print"/>
                <a:srcRect/>
                <a:stretch>
                  <a:fillRect/>
                </a:stretch>
              </p:blipFill>
              <p:spPr bwMode="auto">
                <a:xfrm>
                  <a:off x="4643439" y="5929331"/>
                  <a:ext cx="571526" cy="571528"/>
                </a:xfrm>
                <a:prstGeom prst="rect">
                  <a:avLst/>
                </a:prstGeom>
                <a:noFill/>
                <a:ln w="9525">
                  <a:noFill/>
                  <a:miter lim="800000"/>
                  <a:headEnd/>
                  <a:tailEnd/>
                </a:ln>
              </p:spPr>
            </p:pic>
          </p:grpSp>
          <p:pic>
            <p:nvPicPr>
              <p:cNvPr id="83" name="Picture 21" descr="C:\Documents and Settings\sofianos\Local Settings\Temporary Internet files\Content.IE5\T4407VQ8\MCj04316160000[1].png"/>
              <p:cNvPicPr>
                <a:picLocks noChangeAspect="1" noChangeArrowheads="1"/>
              </p:cNvPicPr>
              <p:nvPr/>
            </p:nvPicPr>
            <p:blipFill>
              <a:blip r:embed="rId9" cstate="print"/>
              <a:srcRect/>
              <a:stretch>
                <a:fillRect/>
              </a:stretch>
            </p:blipFill>
            <p:spPr bwMode="auto">
              <a:xfrm>
                <a:off x="4433061" y="3429000"/>
                <a:ext cx="223838" cy="223838"/>
              </a:xfrm>
              <a:prstGeom prst="rect">
                <a:avLst/>
              </a:prstGeom>
              <a:noFill/>
              <a:ln w="9525">
                <a:noFill/>
                <a:miter lim="800000"/>
                <a:headEnd/>
                <a:tailEnd/>
              </a:ln>
            </p:spPr>
          </p:pic>
        </p:grpSp>
      </p:grpSp>
      <p:sp>
        <p:nvSpPr>
          <p:cNvPr id="127" name="126 - Τίτλος"/>
          <p:cNvSpPr>
            <a:spLocks noGrp="1"/>
          </p:cNvSpPr>
          <p:nvPr>
            <p:ph type="ctrTitle" sz="quarter"/>
          </p:nvPr>
        </p:nvSpPr>
        <p:spPr>
          <a:xfrm>
            <a:off x="0" y="214291"/>
            <a:ext cx="9144000" cy="571504"/>
          </a:xfrm>
        </p:spPr>
        <p:txBody>
          <a:bodyPr/>
          <a:lstStyle/>
          <a:p>
            <a:pPr lvl="0"/>
            <a:r>
              <a:rPr lang="el-GR" sz="4000" dirty="0"/>
              <a:t>Τι διακινείται στο</a:t>
            </a:r>
            <a:r>
              <a:rPr lang="en-US" sz="4000" dirty="0"/>
              <a:t> </a:t>
            </a:r>
            <a:r>
              <a:rPr lang="el-GR" sz="4000" dirty="0"/>
              <a:t>Διαδίκτυο - </a:t>
            </a:r>
            <a:r>
              <a:rPr lang="en-US" sz="4000" dirty="0"/>
              <a:t>Internet</a:t>
            </a:r>
            <a:endParaRPr lang="el-GR" sz="4000" dirty="0"/>
          </a:p>
        </p:txBody>
      </p:sp>
      <p:pic>
        <p:nvPicPr>
          <p:cNvPr id="128" name="Picture 3"/>
          <p:cNvPicPr>
            <a:picLocks noChangeAspect="1" noChangeArrowheads="1"/>
          </p:cNvPicPr>
          <p:nvPr/>
        </p:nvPicPr>
        <p:blipFill>
          <a:blip r:embed="rId19" cstate="print"/>
          <a:srcRect/>
          <a:stretch>
            <a:fillRect/>
          </a:stretch>
        </p:blipFill>
        <p:spPr bwMode="auto">
          <a:xfrm>
            <a:off x="2071670" y="2285992"/>
            <a:ext cx="1619265" cy="1214446"/>
          </a:xfrm>
          <a:prstGeom prst="rect">
            <a:avLst/>
          </a:prstGeom>
          <a:noFill/>
          <a:ln w="9525">
            <a:noFill/>
            <a:miter lim="800000"/>
            <a:headEnd/>
            <a:tailEnd/>
          </a:ln>
          <a:effectLst/>
        </p:spPr>
      </p:pic>
      <p:pic>
        <p:nvPicPr>
          <p:cNvPr id="40963" name="Picture 3"/>
          <p:cNvPicPr>
            <a:picLocks noChangeAspect="1" noChangeArrowheads="1"/>
          </p:cNvPicPr>
          <p:nvPr/>
        </p:nvPicPr>
        <p:blipFill>
          <a:blip r:embed="rId20"/>
          <a:srcRect l="29557" t="30788" r="20566" b="51970"/>
          <a:stretch>
            <a:fillRect/>
          </a:stretch>
        </p:blipFill>
        <p:spPr bwMode="auto">
          <a:xfrm>
            <a:off x="3959674" y="2285992"/>
            <a:ext cx="4684292" cy="1214446"/>
          </a:xfrm>
          <a:prstGeom prst="rect">
            <a:avLst/>
          </a:prstGeom>
          <a:noFill/>
          <a:ln w="9525">
            <a:noFill/>
            <a:miter lim="800000"/>
            <a:headEnd/>
            <a:tailEnd/>
          </a:ln>
          <a:effectLst/>
        </p:spPr>
      </p:pic>
      <p:grpSp>
        <p:nvGrpSpPr>
          <p:cNvPr id="134" name="133 - Ομάδα"/>
          <p:cNvGrpSpPr/>
          <p:nvPr/>
        </p:nvGrpSpPr>
        <p:grpSpPr>
          <a:xfrm>
            <a:off x="-2053059" y="5214950"/>
            <a:ext cx="3096000" cy="743180"/>
            <a:chOff x="-2428924" y="3543076"/>
            <a:chExt cx="3096000" cy="743180"/>
          </a:xfrm>
        </p:grpSpPr>
        <p:pic>
          <p:nvPicPr>
            <p:cNvPr id="135" name="134 - Εικόνα" descr="int2.gif"/>
            <p:cNvPicPr>
              <a:picLocks noChangeAspect="1"/>
            </p:cNvPicPr>
            <p:nvPr/>
          </p:nvPicPr>
          <p:blipFill>
            <a:blip r:embed="rId21"/>
            <a:stretch>
              <a:fillRect/>
            </a:stretch>
          </p:blipFill>
          <p:spPr>
            <a:xfrm flipH="1">
              <a:off x="91076" y="3543076"/>
              <a:ext cx="576000" cy="28800"/>
            </a:xfrm>
            <a:prstGeom prst="rect">
              <a:avLst/>
            </a:prstGeom>
          </p:spPr>
        </p:pic>
        <p:pic>
          <p:nvPicPr>
            <p:cNvPr id="136" name="135 - Εικόνα" descr="int2.gif"/>
            <p:cNvPicPr>
              <a:picLocks noChangeAspect="1"/>
            </p:cNvPicPr>
            <p:nvPr/>
          </p:nvPicPr>
          <p:blipFill>
            <a:blip r:embed="rId21"/>
            <a:stretch>
              <a:fillRect/>
            </a:stretch>
          </p:blipFill>
          <p:spPr>
            <a:xfrm flipH="1">
              <a:off x="-247304" y="3740471"/>
              <a:ext cx="914380" cy="45719"/>
            </a:xfrm>
            <a:prstGeom prst="rect">
              <a:avLst/>
            </a:prstGeom>
          </p:spPr>
        </p:pic>
        <p:pic>
          <p:nvPicPr>
            <p:cNvPr id="138" name="137 - Εικόνα" descr="int2.gif"/>
            <p:cNvPicPr>
              <a:picLocks noChangeAspect="1"/>
            </p:cNvPicPr>
            <p:nvPr/>
          </p:nvPicPr>
          <p:blipFill>
            <a:blip r:embed="rId21"/>
            <a:stretch>
              <a:fillRect/>
            </a:stretch>
          </p:blipFill>
          <p:spPr>
            <a:xfrm flipH="1">
              <a:off x="-1528924" y="3929066"/>
              <a:ext cx="2196000" cy="109800"/>
            </a:xfrm>
            <a:prstGeom prst="rect">
              <a:avLst/>
            </a:prstGeom>
          </p:spPr>
        </p:pic>
        <p:pic>
          <p:nvPicPr>
            <p:cNvPr id="141" name="140 - Εικόνα" descr="int2.gif"/>
            <p:cNvPicPr>
              <a:picLocks noChangeAspect="1"/>
            </p:cNvPicPr>
            <p:nvPr/>
          </p:nvPicPr>
          <p:blipFill>
            <a:blip r:embed="rId21"/>
            <a:stretch>
              <a:fillRect/>
            </a:stretch>
          </p:blipFill>
          <p:spPr>
            <a:xfrm flipH="1">
              <a:off x="-2428924" y="4131456"/>
              <a:ext cx="3096000" cy="154800"/>
            </a:xfrm>
            <a:prstGeom prst="rect">
              <a:avLst/>
            </a:prstGeom>
          </p:spPr>
        </p:pic>
      </p:grpSp>
      <p:pic>
        <p:nvPicPr>
          <p:cNvPr id="142" name="141 - Εικόνα" descr="Εικόνα2.gif"/>
          <p:cNvPicPr>
            <a:picLocks noChangeAspect="1"/>
          </p:cNvPicPr>
          <p:nvPr/>
        </p:nvPicPr>
        <p:blipFill>
          <a:blip r:embed="rId22"/>
          <a:stretch>
            <a:fillRect/>
          </a:stretch>
        </p:blipFill>
        <p:spPr>
          <a:xfrm>
            <a:off x="-2071734" y="5214950"/>
            <a:ext cx="3114675" cy="762000"/>
          </a:xfrm>
          <a:prstGeom prst="rect">
            <a:avLst/>
          </a:prstGeom>
        </p:spPr>
      </p:pic>
      <p:pic>
        <p:nvPicPr>
          <p:cNvPr id="40964" name="Picture 4"/>
          <p:cNvPicPr>
            <a:picLocks noChangeAspect="1" noChangeArrowheads="1"/>
          </p:cNvPicPr>
          <p:nvPr/>
        </p:nvPicPr>
        <p:blipFill>
          <a:blip r:embed="rId23"/>
          <a:srcRect/>
          <a:stretch>
            <a:fillRect/>
          </a:stretch>
        </p:blipFill>
        <p:spPr bwMode="auto">
          <a:xfrm>
            <a:off x="2643174" y="6143644"/>
            <a:ext cx="514350" cy="523875"/>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bg/>
                                          </p:spTgt>
                                        </p:tgtEl>
                                        <p:attrNameLst>
                                          <p:attrName>style.visibility</p:attrName>
                                        </p:attrNameLst>
                                      </p:cBhvr>
                                      <p:to>
                                        <p:strVal val="visible"/>
                                      </p:to>
                                    </p:set>
                                    <p:animEffect transition="in" filter="fade">
                                      <p:cBhvr>
                                        <p:cTn id="7" dur="500"/>
                                        <p:tgtEl>
                                          <p:spTgt spid="28">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fade">
                                      <p:cBhvr>
                                        <p:cTn id="12" dur="500"/>
                                        <p:tgtEl>
                                          <p:spTgt spid="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
                                            <p:txEl>
                                              <p:pRg st="1" end="1"/>
                                            </p:txEl>
                                          </p:spTgt>
                                        </p:tgtEl>
                                        <p:attrNameLst>
                                          <p:attrName>style.visibility</p:attrName>
                                        </p:attrNameLst>
                                      </p:cBhvr>
                                      <p:to>
                                        <p:strVal val="visible"/>
                                      </p:to>
                                    </p:set>
                                    <p:animEffect transition="in" filter="fade">
                                      <p:cBhvr>
                                        <p:cTn id="17" dur="500"/>
                                        <p:tgtEl>
                                          <p:spTgt spid="2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xEl>
                                              <p:pRg st="2" end="2"/>
                                            </p:txEl>
                                          </p:spTgt>
                                        </p:tgtEl>
                                        <p:attrNameLst>
                                          <p:attrName>style.visibility</p:attrName>
                                        </p:attrNameLst>
                                      </p:cBhvr>
                                      <p:to>
                                        <p:strVal val="visible"/>
                                      </p:to>
                                    </p:set>
                                    <p:animEffect transition="in" filter="fade">
                                      <p:cBhvr>
                                        <p:cTn id="22" dur="500"/>
                                        <p:tgtEl>
                                          <p:spTgt spid="2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xEl>
                                              <p:pRg st="3" end="3"/>
                                            </p:txEl>
                                          </p:spTgt>
                                        </p:tgtEl>
                                        <p:attrNameLst>
                                          <p:attrName>style.visibility</p:attrName>
                                        </p:attrNameLst>
                                      </p:cBhvr>
                                      <p:to>
                                        <p:strVal val="visible"/>
                                      </p:to>
                                    </p:set>
                                    <p:animEffect transition="in" filter="fade">
                                      <p:cBhvr>
                                        <p:cTn id="27" dur="500"/>
                                        <p:tgtEl>
                                          <p:spTgt spid="28">
                                            <p:txEl>
                                              <p:pRg st="3" end="3"/>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8">
                                            <p:txEl>
                                              <p:pRg st="4" end="4"/>
                                            </p:txEl>
                                          </p:spTgt>
                                        </p:tgtEl>
                                        <p:attrNameLst>
                                          <p:attrName>style.visibility</p:attrName>
                                        </p:attrNameLst>
                                      </p:cBhvr>
                                      <p:to>
                                        <p:strVal val="visible"/>
                                      </p:to>
                                    </p:set>
                                    <p:animEffect transition="in" filter="fade">
                                      <p:cBhvr>
                                        <p:cTn id="30" dur="500"/>
                                        <p:tgtEl>
                                          <p:spTgt spid="28">
                                            <p:txEl>
                                              <p:pRg st="4" end="4"/>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8">
                                            <p:txEl>
                                              <p:pRg st="5" end="5"/>
                                            </p:txEl>
                                          </p:spTgt>
                                        </p:tgtEl>
                                        <p:attrNameLst>
                                          <p:attrName>style.visibility</p:attrName>
                                        </p:attrNameLst>
                                      </p:cBhvr>
                                      <p:to>
                                        <p:strVal val="visible"/>
                                      </p:to>
                                    </p:set>
                                    <p:animEffect transition="in" filter="fade">
                                      <p:cBhvr>
                                        <p:cTn id="33" dur="500"/>
                                        <p:tgtEl>
                                          <p:spTgt spid="28">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8">
                                            <p:txEl>
                                              <p:pRg st="6" end="6"/>
                                            </p:txEl>
                                          </p:spTgt>
                                        </p:tgtEl>
                                        <p:attrNameLst>
                                          <p:attrName>style.visibility</p:attrName>
                                        </p:attrNameLst>
                                      </p:cBhvr>
                                      <p:to>
                                        <p:strVal val="visible"/>
                                      </p:to>
                                    </p:set>
                                    <p:animEffect transition="in" filter="fade">
                                      <p:cBhvr>
                                        <p:cTn id="36" dur="500"/>
                                        <p:tgtEl>
                                          <p:spTgt spid="28">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8">
                                            <p:txEl>
                                              <p:pRg st="7" end="7"/>
                                            </p:txEl>
                                          </p:spTgt>
                                        </p:tgtEl>
                                        <p:attrNameLst>
                                          <p:attrName>style.visibility</p:attrName>
                                        </p:attrNameLst>
                                      </p:cBhvr>
                                      <p:to>
                                        <p:strVal val="visible"/>
                                      </p:to>
                                    </p:set>
                                    <p:animEffect transition="in" filter="fade">
                                      <p:cBhvr>
                                        <p:cTn id="39" dur="500"/>
                                        <p:tgtEl>
                                          <p:spTgt spid="28">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5" fill="hold" nodeType="clickEffect">
                                  <p:stCondLst>
                                    <p:cond delay="0"/>
                                  </p:stCondLst>
                                  <p:childTnLst>
                                    <p:set>
                                      <p:cBhvr>
                                        <p:cTn id="43" dur="1" fill="hold">
                                          <p:stCondLst>
                                            <p:cond delay="0"/>
                                          </p:stCondLst>
                                        </p:cTn>
                                        <p:tgtEl>
                                          <p:spTgt spid="40963"/>
                                        </p:tgtEl>
                                        <p:attrNameLst>
                                          <p:attrName>style.visibility</p:attrName>
                                        </p:attrNameLst>
                                      </p:cBhvr>
                                      <p:to>
                                        <p:strVal val="visible"/>
                                      </p:to>
                                    </p:set>
                                    <p:animEffect transition="in" filter="blinds(vertical)">
                                      <p:cBhvr>
                                        <p:cTn id="44" dur="1000"/>
                                        <p:tgtEl>
                                          <p:spTgt spid="40963"/>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28"/>
                                        </p:tgtEl>
                                        <p:attrNameLst>
                                          <p:attrName>style.visibility</p:attrName>
                                        </p:attrNameLst>
                                      </p:cBhvr>
                                      <p:to>
                                        <p:strVal val="visible"/>
                                      </p:to>
                                    </p:set>
                                    <p:animEffect transition="in" filter="fade">
                                      <p:cBhvr>
                                        <p:cTn id="49" dur="1000"/>
                                        <p:tgtEl>
                                          <p:spTgt spid="12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8">
                                            <p:txEl>
                                              <p:pRg st="8" end="8"/>
                                            </p:txEl>
                                          </p:spTgt>
                                        </p:tgtEl>
                                        <p:attrNameLst>
                                          <p:attrName>style.visibility</p:attrName>
                                        </p:attrNameLst>
                                      </p:cBhvr>
                                      <p:to>
                                        <p:strVal val="visible"/>
                                      </p:to>
                                    </p:set>
                                    <p:animEffect transition="in" filter="fade">
                                      <p:cBhvr>
                                        <p:cTn id="54" dur="500"/>
                                        <p:tgtEl>
                                          <p:spTgt spid="28">
                                            <p:txEl>
                                              <p:pRg st="8" end="8"/>
                                            </p:txEl>
                                          </p:spTgt>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8">
                                            <p:txEl>
                                              <p:pRg st="9" end="9"/>
                                            </p:txEl>
                                          </p:spTgt>
                                        </p:tgtEl>
                                        <p:attrNameLst>
                                          <p:attrName>style.visibility</p:attrName>
                                        </p:attrNameLst>
                                      </p:cBhvr>
                                      <p:to>
                                        <p:strVal val="visible"/>
                                      </p:to>
                                    </p:set>
                                    <p:animEffect transition="in" filter="fade">
                                      <p:cBhvr>
                                        <p:cTn id="57" dur="500"/>
                                        <p:tgtEl>
                                          <p:spTgt spid="28">
                                            <p:txEl>
                                              <p:pRg st="9" end="9"/>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8">
                                            <p:txEl>
                                              <p:pRg st="10" end="10"/>
                                            </p:txEl>
                                          </p:spTgt>
                                        </p:tgtEl>
                                        <p:attrNameLst>
                                          <p:attrName>style.visibility</p:attrName>
                                        </p:attrNameLst>
                                      </p:cBhvr>
                                      <p:to>
                                        <p:strVal val="visible"/>
                                      </p:to>
                                    </p:set>
                                    <p:animEffect transition="in" filter="fade">
                                      <p:cBhvr>
                                        <p:cTn id="60" dur="500"/>
                                        <p:tgtEl>
                                          <p:spTgt spid="28">
                                            <p:txEl>
                                              <p:pRg st="10" end="1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fade">
                                      <p:cBhvr>
                                        <p:cTn id="65" dur="2000"/>
                                        <p:tgtEl>
                                          <p:spTgt spid="12"/>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8" fill="hold" nodeType="clickEffect">
                                  <p:stCondLst>
                                    <p:cond delay="0"/>
                                  </p:stCondLst>
                                  <p:childTnLst>
                                    <p:set>
                                      <p:cBhvr>
                                        <p:cTn id="69" dur="1" fill="hold">
                                          <p:stCondLst>
                                            <p:cond delay="0"/>
                                          </p:stCondLst>
                                        </p:cTn>
                                        <p:tgtEl>
                                          <p:spTgt spid="134"/>
                                        </p:tgtEl>
                                        <p:attrNameLst>
                                          <p:attrName>style.visibility</p:attrName>
                                        </p:attrNameLst>
                                      </p:cBhvr>
                                      <p:to>
                                        <p:strVal val="visible"/>
                                      </p:to>
                                    </p:set>
                                    <p:anim calcmode="lin" valueType="num">
                                      <p:cBhvr additive="base">
                                        <p:cTn id="70" dur="500" fill="hold"/>
                                        <p:tgtEl>
                                          <p:spTgt spid="134"/>
                                        </p:tgtEl>
                                        <p:attrNameLst>
                                          <p:attrName>ppt_x</p:attrName>
                                        </p:attrNameLst>
                                      </p:cBhvr>
                                      <p:tavLst>
                                        <p:tav tm="0">
                                          <p:val>
                                            <p:strVal val="0-#ppt_w/2"/>
                                          </p:val>
                                        </p:tav>
                                        <p:tav tm="100000">
                                          <p:val>
                                            <p:strVal val="#ppt_x"/>
                                          </p:val>
                                        </p:tav>
                                      </p:tavLst>
                                    </p:anim>
                                    <p:anim calcmode="lin" valueType="num">
                                      <p:cBhvr additive="base">
                                        <p:cTn id="71" dur="500" fill="hold"/>
                                        <p:tgtEl>
                                          <p:spTgt spid="134"/>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42"/>
                                        </p:tgtEl>
                                        <p:attrNameLst>
                                          <p:attrName>style.visibility</p:attrName>
                                        </p:attrNameLst>
                                      </p:cBhvr>
                                      <p:to>
                                        <p:strVal val="visible"/>
                                      </p:to>
                                    </p:set>
                                    <p:animEffect transition="in" filter="fade">
                                      <p:cBhvr>
                                        <p:cTn id="76" dur="20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0" y="0"/>
            <a:ext cx="9144000" cy="714375"/>
          </a:xfrm>
        </p:spPr>
        <p:txBody>
          <a:bodyPr wrap="none" anchor="ctr" anchorCtr="0"/>
          <a:lstStyle/>
          <a:p>
            <a:pPr algn="l">
              <a:defRPr/>
            </a:pPr>
            <a:r>
              <a:rPr lang="el-GR" sz="4000" dirty="0"/>
              <a:t>.</a:t>
            </a:r>
            <a:endParaRPr lang="en-US" sz="4000" dirty="0"/>
          </a:p>
        </p:txBody>
      </p:sp>
      <p:sp>
        <p:nvSpPr>
          <p:cNvPr id="1028" name="Rectangle 3"/>
          <p:cNvSpPr>
            <a:spLocks noChangeArrowheads="1"/>
          </p:cNvSpPr>
          <p:nvPr/>
        </p:nvSpPr>
        <p:spPr bwMode="auto">
          <a:xfrm>
            <a:off x="685800" y="-63500"/>
            <a:ext cx="7772400" cy="1219200"/>
          </a:xfrm>
          <a:prstGeom prst="rect">
            <a:avLst/>
          </a:prstGeom>
          <a:noFill/>
          <a:ln w="9525">
            <a:noFill/>
            <a:miter lim="800000"/>
            <a:headEnd/>
            <a:tailEnd/>
          </a:ln>
        </p:spPr>
        <p:txBody>
          <a:bodyPr anchor="ctr"/>
          <a:lstStyle/>
          <a:p>
            <a:pPr algn="ctr"/>
            <a:endParaRPr lang="el-GR" sz="4400" b="1" dirty="0">
              <a:solidFill>
                <a:srgbClr val="FFFF66"/>
              </a:solidFill>
            </a:endParaRPr>
          </a:p>
        </p:txBody>
      </p:sp>
      <p:pic>
        <p:nvPicPr>
          <p:cNvPr id="1035" name="29 - Εικόνα" descr="internet.jpg"/>
          <p:cNvPicPr>
            <a:picLocks noChangeAspect="1" noChangeArrowheads="1"/>
          </p:cNvPicPr>
          <p:nvPr/>
        </p:nvPicPr>
        <p:blipFill>
          <a:blip r:embed="rId4"/>
          <a:srcRect/>
          <a:stretch>
            <a:fillRect/>
          </a:stretch>
        </p:blipFill>
        <p:spPr bwMode="auto">
          <a:xfrm>
            <a:off x="3286116" y="1214422"/>
            <a:ext cx="5786446" cy="4446890"/>
          </a:xfrm>
          <a:prstGeom prst="ellipse">
            <a:avLst/>
          </a:prstGeom>
          <a:noFill/>
          <a:ln w="9525">
            <a:noFill/>
            <a:miter lim="800000"/>
            <a:headEnd/>
            <a:tailEnd/>
          </a:ln>
          <a:effectLst>
            <a:glow rad="228600">
              <a:schemeClr val="accent2">
                <a:satMod val="175000"/>
                <a:alpha val="40000"/>
              </a:schemeClr>
            </a:glow>
            <a:softEdge rad="63500"/>
          </a:effectLst>
        </p:spPr>
      </p:pic>
      <p:pic>
        <p:nvPicPr>
          <p:cNvPr id="1050" name="Picture 30" descr="C:\Documents and Settings\sofianos\Local Settings\Temporary Internet files\Content.IE5\T4407VQ8\MCj03052770000[1].wmf"/>
          <p:cNvPicPr>
            <a:picLocks noChangeAspect="1" noChangeArrowheads="1"/>
          </p:cNvPicPr>
          <p:nvPr/>
        </p:nvPicPr>
        <p:blipFill>
          <a:blip r:embed="rId5"/>
          <a:srcRect/>
          <a:stretch>
            <a:fillRect/>
          </a:stretch>
        </p:blipFill>
        <p:spPr bwMode="auto">
          <a:xfrm rot="9844664">
            <a:off x="8197716" y="5750822"/>
            <a:ext cx="873324" cy="654045"/>
          </a:xfrm>
          <a:prstGeom prst="rect">
            <a:avLst/>
          </a:prstGeom>
          <a:noFill/>
          <a:ln w="9525">
            <a:noFill/>
            <a:miter lim="800000"/>
            <a:headEnd/>
            <a:tailEnd/>
          </a:ln>
        </p:spPr>
      </p:pic>
      <p:pic>
        <p:nvPicPr>
          <p:cNvPr id="1051" name="Picture 32" descr="C:\Documents and Settings\sofianos\Local Settings\Temporary Internet files\Content.IE5\8K2PQG0J\MCj00832150000[1].wmf"/>
          <p:cNvPicPr>
            <a:picLocks noChangeAspect="1" noChangeArrowheads="1"/>
          </p:cNvPicPr>
          <p:nvPr/>
        </p:nvPicPr>
        <p:blipFill>
          <a:blip r:embed="rId6"/>
          <a:srcRect/>
          <a:stretch>
            <a:fillRect/>
          </a:stretch>
        </p:blipFill>
        <p:spPr bwMode="auto">
          <a:xfrm rot="13995145">
            <a:off x="5920221" y="122576"/>
            <a:ext cx="1052340" cy="1124135"/>
          </a:xfrm>
          <a:prstGeom prst="rect">
            <a:avLst/>
          </a:prstGeom>
          <a:noFill/>
          <a:ln w="9525">
            <a:noFill/>
            <a:miter lim="800000"/>
            <a:headEnd/>
            <a:tailEnd/>
          </a:ln>
        </p:spPr>
      </p:pic>
      <p:grpSp>
        <p:nvGrpSpPr>
          <p:cNvPr id="145" name="144 - Ομάδα"/>
          <p:cNvGrpSpPr/>
          <p:nvPr/>
        </p:nvGrpSpPr>
        <p:grpSpPr>
          <a:xfrm>
            <a:off x="-2428934" y="2757258"/>
            <a:ext cx="3096000" cy="743180"/>
            <a:chOff x="-2428924" y="3543076"/>
            <a:chExt cx="3096000" cy="743180"/>
          </a:xfrm>
        </p:grpSpPr>
        <p:pic>
          <p:nvPicPr>
            <p:cNvPr id="127" name="126 - Εικόνα" descr="int2.gif"/>
            <p:cNvPicPr>
              <a:picLocks noChangeAspect="1"/>
            </p:cNvPicPr>
            <p:nvPr/>
          </p:nvPicPr>
          <p:blipFill>
            <a:blip r:embed="rId7"/>
            <a:stretch>
              <a:fillRect/>
            </a:stretch>
          </p:blipFill>
          <p:spPr>
            <a:xfrm flipH="1">
              <a:off x="91076" y="3543076"/>
              <a:ext cx="576000" cy="28800"/>
            </a:xfrm>
            <a:prstGeom prst="rect">
              <a:avLst/>
            </a:prstGeom>
          </p:spPr>
        </p:pic>
        <p:pic>
          <p:nvPicPr>
            <p:cNvPr id="128" name="127 - Εικόνα" descr="int2.gif"/>
            <p:cNvPicPr>
              <a:picLocks noChangeAspect="1"/>
            </p:cNvPicPr>
            <p:nvPr/>
          </p:nvPicPr>
          <p:blipFill>
            <a:blip r:embed="rId7"/>
            <a:stretch>
              <a:fillRect/>
            </a:stretch>
          </p:blipFill>
          <p:spPr>
            <a:xfrm flipH="1">
              <a:off x="-247304" y="3740471"/>
              <a:ext cx="914380" cy="45719"/>
            </a:xfrm>
            <a:prstGeom prst="rect">
              <a:avLst/>
            </a:prstGeom>
          </p:spPr>
        </p:pic>
        <p:pic>
          <p:nvPicPr>
            <p:cNvPr id="129" name="128 - Εικόνα" descr="int2.gif"/>
            <p:cNvPicPr>
              <a:picLocks noChangeAspect="1"/>
            </p:cNvPicPr>
            <p:nvPr/>
          </p:nvPicPr>
          <p:blipFill>
            <a:blip r:embed="rId7"/>
            <a:stretch>
              <a:fillRect/>
            </a:stretch>
          </p:blipFill>
          <p:spPr>
            <a:xfrm flipH="1">
              <a:off x="-1528924" y="3929066"/>
              <a:ext cx="2196000" cy="109800"/>
            </a:xfrm>
            <a:prstGeom prst="rect">
              <a:avLst/>
            </a:prstGeom>
          </p:spPr>
        </p:pic>
        <p:pic>
          <p:nvPicPr>
            <p:cNvPr id="130" name="129 - Εικόνα" descr="int2.gif"/>
            <p:cNvPicPr>
              <a:picLocks noChangeAspect="1"/>
            </p:cNvPicPr>
            <p:nvPr/>
          </p:nvPicPr>
          <p:blipFill>
            <a:blip r:embed="rId7"/>
            <a:stretch>
              <a:fillRect/>
            </a:stretch>
          </p:blipFill>
          <p:spPr>
            <a:xfrm flipH="1">
              <a:off x="-2428924" y="4131456"/>
              <a:ext cx="3096000" cy="154800"/>
            </a:xfrm>
            <a:prstGeom prst="rect">
              <a:avLst/>
            </a:prstGeom>
          </p:spPr>
        </p:pic>
      </p:grpSp>
      <p:pic>
        <p:nvPicPr>
          <p:cNvPr id="131" name="130 - Εικόνα" descr="Εικόνα2.gif"/>
          <p:cNvPicPr>
            <a:picLocks noChangeAspect="1"/>
          </p:cNvPicPr>
          <p:nvPr/>
        </p:nvPicPr>
        <p:blipFill>
          <a:blip r:embed="rId8"/>
          <a:stretch>
            <a:fillRect/>
          </a:stretch>
        </p:blipFill>
        <p:spPr>
          <a:xfrm>
            <a:off x="-2447609" y="2757258"/>
            <a:ext cx="3114675" cy="762000"/>
          </a:xfrm>
          <a:prstGeom prst="rect">
            <a:avLst/>
          </a:prstGeom>
        </p:spPr>
      </p:pic>
      <p:grpSp>
        <p:nvGrpSpPr>
          <p:cNvPr id="148" name="147 - Ομάδα"/>
          <p:cNvGrpSpPr/>
          <p:nvPr/>
        </p:nvGrpSpPr>
        <p:grpSpPr>
          <a:xfrm>
            <a:off x="4429124" y="2714620"/>
            <a:ext cx="1133208" cy="1304230"/>
            <a:chOff x="4429124" y="2714620"/>
            <a:chExt cx="1133208" cy="1304230"/>
          </a:xfrm>
        </p:grpSpPr>
        <p:sp>
          <p:nvSpPr>
            <p:cNvPr id="31" name="30 - Έλλειψη"/>
            <p:cNvSpPr/>
            <p:nvPr/>
          </p:nvSpPr>
          <p:spPr>
            <a:xfrm>
              <a:off x="4500562" y="3500438"/>
              <a:ext cx="142876" cy="142876"/>
            </a:xfrm>
            <a:prstGeom prst="ellipse">
              <a:avLst/>
            </a:prstGeom>
            <a:gradFill flip="none" rotWithShape="1">
              <a:gsLst>
                <a:gs pos="0">
                  <a:srgbClr val="FFF200"/>
                </a:gs>
                <a:gs pos="45000">
                  <a:srgbClr val="FF7A00"/>
                </a:gs>
                <a:gs pos="70000">
                  <a:srgbClr val="FF0300"/>
                </a:gs>
                <a:gs pos="100000">
                  <a:srgbClr val="4D0808"/>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33" name="32 - Ελεύθερη σχεδίαση"/>
            <p:cNvSpPr/>
            <p:nvPr/>
          </p:nvSpPr>
          <p:spPr>
            <a:xfrm>
              <a:off x="4572000" y="3371850"/>
              <a:ext cx="152400" cy="190500"/>
            </a:xfrm>
            <a:custGeom>
              <a:avLst/>
              <a:gdLst>
                <a:gd name="connsiteX0" fmla="*/ 0 w 152400"/>
                <a:gd name="connsiteY0" fmla="*/ 190500 h 190500"/>
                <a:gd name="connsiteX1" fmla="*/ 152400 w 152400"/>
                <a:gd name="connsiteY1" fmla="*/ 0 h 190500"/>
              </a:gdLst>
              <a:ahLst/>
              <a:cxnLst>
                <a:cxn ang="0">
                  <a:pos x="connsiteX0" y="connsiteY0"/>
                </a:cxn>
                <a:cxn ang="0">
                  <a:pos x="connsiteX1" y="connsiteY1"/>
                </a:cxn>
              </a:cxnLst>
              <a:rect l="l" t="t" r="r" b="b"/>
              <a:pathLst>
                <a:path w="152400" h="190500">
                  <a:moveTo>
                    <a:pt x="0" y="190500"/>
                  </a:moveTo>
                  <a:lnTo>
                    <a:pt x="152400" y="0"/>
                  </a:lnTo>
                </a:path>
              </a:pathLst>
            </a:cu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4" name="33 - Ελεύθερη σχεδίαση"/>
            <p:cNvSpPr/>
            <p:nvPr/>
          </p:nvSpPr>
          <p:spPr>
            <a:xfrm>
              <a:off x="4429124" y="2714620"/>
              <a:ext cx="257176" cy="542930"/>
            </a:xfrm>
            <a:custGeom>
              <a:avLst/>
              <a:gdLst>
                <a:gd name="connsiteX0" fmla="*/ 285750 w 285750"/>
                <a:gd name="connsiteY0" fmla="*/ 571500 h 571500"/>
                <a:gd name="connsiteX1" fmla="*/ 0 w 285750"/>
                <a:gd name="connsiteY1" fmla="*/ 0 h 571500"/>
              </a:gdLst>
              <a:ahLst/>
              <a:cxnLst>
                <a:cxn ang="0">
                  <a:pos x="connsiteX0" y="connsiteY0"/>
                </a:cxn>
                <a:cxn ang="0">
                  <a:pos x="connsiteX1" y="connsiteY1"/>
                </a:cxn>
              </a:cxnLst>
              <a:rect l="l" t="t" r="r" b="b"/>
              <a:pathLst>
                <a:path w="285750" h="571500">
                  <a:moveTo>
                    <a:pt x="285750" y="571500"/>
                  </a:moveTo>
                  <a:lnTo>
                    <a:pt x="0" y="0"/>
                  </a:lnTo>
                </a:path>
              </a:pathLst>
            </a:custGeom>
            <a:ln>
              <a:solidFill>
                <a:srgbClr val="CCFF66"/>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l-GR" dirty="0"/>
            </a:p>
          </p:txBody>
        </p:sp>
        <p:pic>
          <p:nvPicPr>
            <p:cNvPr id="1043" name="Picture 21" descr="C:\Documents and Settings\sofianos\Local Settings\Temporary Internet files\Content.IE5\T4407VQ8\MCj04316160000[1].png"/>
            <p:cNvPicPr>
              <a:picLocks noChangeAspect="1" noChangeArrowheads="1"/>
            </p:cNvPicPr>
            <p:nvPr/>
          </p:nvPicPr>
          <p:blipFill>
            <a:blip r:embed="rId9" cstate="print"/>
            <a:srcRect/>
            <a:stretch>
              <a:fillRect/>
            </a:stretch>
          </p:blipFill>
          <p:spPr bwMode="auto">
            <a:xfrm>
              <a:off x="4572000" y="3071810"/>
              <a:ext cx="357190" cy="357190"/>
            </a:xfrm>
            <a:prstGeom prst="rect">
              <a:avLst/>
            </a:prstGeom>
            <a:noFill/>
            <a:ln w="9525">
              <a:noFill/>
              <a:miter lim="800000"/>
              <a:headEnd/>
              <a:tailEnd/>
            </a:ln>
          </p:spPr>
        </p:pic>
        <p:sp>
          <p:nvSpPr>
            <p:cNvPr id="88" name="87 - Ελεύθερη σχεδίαση"/>
            <p:cNvSpPr/>
            <p:nvPr/>
          </p:nvSpPr>
          <p:spPr>
            <a:xfrm>
              <a:off x="4536374" y="3538847"/>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89" name="88 - Ελεύθερη σχεδίαση"/>
            <p:cNvSpPr/>
            <p:nvPr/>
          </p:nvSpPr>
          <p:spPr>
            <a:xfrm rot="18242678">
              <a:off x="4897677" y="3476719"/>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0" name="89 - Ελεύθερη σχεδίαση"/>
            <p:cNvSpPr/>
            <p:nvPr/>
          </p:nvSpPr>
          <p:spPr>
            <a:xfrm>
              <a:off x="4857752" y="3286124"/>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1" name="90 - Ελεύθερη σχεδίαση"/>
            <p:cNvSpPr/>
            <p:nvPr/>
          </p:nvSpPr>
          <p:spPr>
            <a:xfrm rot="3202314">
              <a:off x="4688303" y="3474193"/>
              <a:ext cx="344384" cy="106878"/>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2" name="91 - Ελεύθερη σχεδίαση"/>
            <p:cNvSpPr/>
            <p:nvPr/>
          </p:nvSpPr>
          <p:spPr>
            <a:xfrm rot="20038450">
              <a:off x="4636584" y="3452745"/>
              <a:ext cx="501905" cy="84754"/>
            </a:xfrm>
            <a:custGeom>
              <a:avLst/>
              <a:gdLst>
                <a:gd name="connsiteX0" fmla="*/ 0 w 344384"/>
                <a:gd name="connsiteY0" fmla="*/ 0 h 106878"/>
                <a:gd name="connsiteX1" fmla="*/ 344384 w 344384"/>
                <a:gd name="connsiteY1" fmla="*/ 106878 h 106878"/>
              </a:gdLst>
              <a:ahLst/>
              <a:cxnLst>
                <a:cxn ang="0">
                  <a:pos x="connsiteX0" y="connsiteY0"/>
                </a:cxn>
                <a:cxn ang="0">
                  <a:pos x="connsiteX1" y="connsiteY1"/>
                </a:cxn>
              </a:cxnLst>
              <a:rect l="l" t="t" r="r" b="b"/>
              <a:pathLst>
                <a:path w="344384" h="106878">
                  <a:moveTo>
                    <a:pt x="0" y="0"/>
                  </a:moveTo>
                  <a:lnTo>
                    <a:pt x="344384" y="106878"/>
                  </a:lnTo>
                </a:path>
              </a:pathLst>
            </a:custGeom>
            <a:ln w="1905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84" name="Picture 21" descr="C:\Documents and Settings\sofianos\Local Settings\Temporary Internet files\Content.IE5\T4407VQ8\MCj04316160000[1].png"/>
            <p:cNvPicPr>
              <a:picLocks noChangeAspect="1" noChangeArrowheads="1"/>
            </p:cNvPicPr>
            <p:nvPr/>
          </p:nvPicPr>
          <p:blipFill>
            <a:blip r:embed="rId10" cstate="print"/>
            <a:srcRect/>
            <a:stretch>
              <a:fillRect/>
            </a:stretch>
          </p:blipFill>
          <p:spPr bwMode="auto">
            <a:xfrm>
              <a:off x="4848228" y="3562352"/>
              <a:ext cx="223838" cy="223838"/>
            </a:xfrm>
            <a:prstGeom prst="rect">
              <a:avLst/>
            </a:prstGeom>
            <a:noFill/>
            <a:ln w="9525">
              <a:noFill/>
              <a:miter lim="800000"/>
              <a:headEnd/>
              <a:tailEnd/>
            </a:ln>
          </p:spPr>
        </p:pic>
        <p:pic>
          <p:nvPicPr>
            <p:cNvPr id="85" name="Picture 21" descr="C:\Documents and Settings\sofianos\Local Settings\Temporary Internet files\Content.IE5\T4407VQ8\MCj04316160000[1].png"/>
            <p:cNvPicPr>
              <a:picLocks noChangeAspect="1" noChangeArrowheads="1"/>
            </p:cNvPicPr>
            <p:nvPr/>
          </p:nvPicPr>
          <p:blipFill>
            <a:blip r:embed="rId10" cstate="print"/>
            <a:srcRect/>
            <a:stretch>
              <a:fillRect/>
            </a:stretch>
          </p:blipFill>
          <p:spPr bwMode="auto">
            <a:xfrm>
              <a:off x="5072066" y="3286124"/>
              <a:ext cx="223838" cy="223838"/>
            </a:xfrm>
            <a:prstGeom prst="rect">
              <a:avLst/>
            </a:prstGeom>
            <a:noFill/>
            <a:ln w="9525">
              <a:noFill/>
              <a:miter lim="800000"/>
              <a:headEnd/>
              <a:tailEnd/>
            </a:ln>
          </p:spPr>
        </p:pic>
        <p:grpSp>
          <p:nvGrpSpPr>
            <p:cNvPr id="93" name="92 - Ομάδα"/>
            <p:cNvGrpSpPr/>
            <p:nvPr/>
          </p:nvGrpSpPr>
          <p:grpSpPr>
            <a:xfrm rot="19883345">
              <a:off x="5133704" y="3366359"/>
              <a:ext cx="428628" cy="366738"/>
              <a:chOff x="4643438" y="4781550"/>
              <a:chExt cx="2286040" cy="2005060"/>
            </a:xfrm>
          </p:grpSpPr>
          <p:sp>
            <p:nvSpPr>
              <p:cNvPr id="94" name="9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5" name="9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6" name="9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7" name="9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98" name="9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99"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429232" y="5429264"/>
                <a:ext cx="571528" cy="571528"/>
              </a:xfrm>
              <a:prstGeom prst="rect">
                <a:avLst/>
              </a:prstGeom>
              <a:noFill/>
              <a:ln w="9525">
                <a:noFill/>
                <a:miter lim="800000"/>
                <a:headEnd/>
                <a:tailEnd/>
              </a:ln>
            </p:spPr>
          </p:pic>
          <p:pic>
            <p:nvPicPr>
              <p:cNvPr id="100"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715008" y="6000768"/>
                <a:ext cx="571528" cy="571528"/>
              </a:xfrm>
              <a:prstGeom prst="rect">
                <a:avLst/>
              </a:prstGeom>
              <a:noFill/>
              <a:ln w="9525">
                <a:noFill/>
                <a:miter lim="800000"/>
                <a:headEnd/>
                <a:tailEnd/>
              </a:ln>
            </p:spPr>
          </p:pic>
          <p:pic>
            <p:nvPicPr>
              <p:cNvPr id="101"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6357950" y="5929330"/>
                <a:ext cx="571528" cy="571528"/>
              </a:xfrm>
              <a:prstGeom prst="rect">
                <a:avLst/>
              </a:prstGeom>
              <a:noFill/>
              <a:ln w="9525">
                <a:noFill/>
                <a:miter lim="800000"/>
                <a:headEnd/>
                <a:tailEnd/>
              </a:ln>
            </p:spPr>
          </p:pic>
          <p:pic>
            <p:nvPicPr>
              <p:cNvPr id="102"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143504" y="6215082"/>
                <a:ext cx="571528" cy="571528"/>
              </a:xfrm>
              <a:prstGeom prst="rect">
                <a:avLst/>
              </a:prstGeom>
              <a:noFill/>
              <a:ln w="9525">
                <a:noFill/>
                <a:miter lim="800000"/>
                <a:headEnd/>
                <a:tailEnd/>
              </a:ln>
            </p:spPr>
          </p:pic>
          <p:pic>
            <p:nvPicPr>
              <p:cNvPr id="103"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104" name="103 - Ομάδα"/>
            <p:cNvGrpSpPr/>
            <p:nvPr/>
          </p:nvGrpSpPr>
          <p:grpSpPr>
            <a:xfrm rot="19883345">
              <a:off x="4847953" y="3652112"/>
              <a:ext cx="428628" cy="366738"/>
              <a:chOff x="4643438" y="4781569"/>
              <a:chExt cx="2286049" cy="2005041"/>
            </a:xfrm>
          </p:grpSpPr>
          <p:sp>
            <p:nvSpPr>
              <p:cNvPr id="105" name="104 - Ελεύθερη σχεδίαση"/>
              <p:cNvSpPr/>
              <p:nvPr/>
            </p:nvSpPr>
            <p:spPr>
              <a:xfrm>
                <a:off x="4730762" y="4781569"/>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6" name="105 - Ελεύθερη σχεδίαση"/>
              <p:cNvSpPr/>
              <p:nvPr/>
            </p:nvSpPr>
            <p:spPr>
              <a:xfrm rot="20323684">
                <a:off x="4997935" y="4902177"/>
                <a:ext cx="889003"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7" name="106 - Ελεύθερη σχεδίαση"/>
              <p:cNvSpPr/>
              <p:nvPr/>
            </p:nvSpPr>
            <p:spPr>
              <a:xfrm flipH="1">
                <a:off x="5715021" y="4786336"/>
                <a:ext cx="955964" cy="1333503"/>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8" name="107 - Ελεύθερη σχεδίαση"/>
              <p:cNvSpPr/>
              <p:nvPr/>
            </p:nvSpPr>
            <p:spPr>
              <a:xfrm flipH="1">
                <a:off x="5689833" y="4801940"/>
                <a:ext cx="506577" cy="1379898"/>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09" name="108 - Ελεύθερη σχεδίαση"/>
              <p:cNvSpPr/>
              <p:nvPr/>
            </p:nvSpPr>
            <p:spPr>
              <a:xfrm rot="20323684">
                <a:off x="5579719" y="4795325"/>
                <a:ext cx="212840" cy="869399"/>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110"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429243" y="5429276"/>
                <a:ext cx="571527" cy="571530"/>
              </a:xfrm>
              <a:prstGeom prst="rect">
                <a:avLst/>
              </a:prstGeom>
              <a:noFill/>
              <a:ln w="9525">
                <a:noFill/>
                <a:miter lim="800000"/>
                <a:headEnd/>
                <a:tailEnd/>
              </a:ln>
            </p:spPr>
          </p:pic>
          <p:pic>
            <p:nvPicPr>
              <p:cNvPr id="111"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715017" y="6000781"/>
                <a:ext cx="571527" cy="571530"/>
              </a:xfrm>
              <a:prstGeom prst="rect">
                <a:avLst/>
              </a:prstGeom>
              <a:noFill/>
              <a:ln w="9525">
                <a:noFill/>
                <a:miter lim="800000"/>
                <a:headEnd/>
                <a:tailEnd/>
              </a:ln>
            </p:spPr>
          </p:pic>
          <p:pic>
            <p:nvPicPr>
              <p:cNvPr id="112"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6357960" y="5929346"/>
                <a:ext cx="571527" cy="571530"/>
              </a:xfrm>
              <a:prstGeom prst="rect">
                <a:avLst/>
              </a:prstGeom>
              <a:noFill/>
              <a:ln w="9525">
                <a:noFill/>
                <a:miter lim="800000"/>
                <a:headEnd/>
                <a:tailEnd/>
              </a:ln>
            </p:spPr>
          </p:pic>
          <p:pic>
            <p:nvPicPr>
              <p:cNvPr id="113"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143503" y="6215082"/>
                <a:ext cx="571526" cy="571528"/>
              </a:xfrm>
              <a:prstGeom prst="rect">
                <a:avLst/>
              </a:prstGeom>
              <a:noFill/>
              <a:ln w="9525">
                <a:noFill/>
                <a:miter lim="800000"/>
                <a:headEnd/>
                <a:tailEnd/>
              </a:ln>
            </p:spPr>
          </p:pic>
          <p:pic>
            <p:nvPicPr>
              <p:cNvPr id="114"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4643438" y="5929332"/>
                <a:ext cx="571526" cy="571528"/>
              </a:xfrm>
              <a:prstGeom prst="rect">
                <a:avLst/>
              </a:prstGeom>
              <a:noFill/>
              <a:ln w="9525">
                <a:noFill/>
                <a:miter lim="800000"/>
                <a:headEnd/>
                <a:tailEnd/>
              </a:ln>
            </p:spPr>
          </p:pic>
        </p:grpSp>
        <p:grpSp>
          <p:nvGrpSpPr>
            <p:cNvPr id="115" name="114 - Ομάδα"/>
            <p:cNvGrpSpPr/>
            <p:nvPr/>
          </p:nvGrpSpPr>
          <p:grpSpPr>
            <a:xfrm rot="14496044">
              <a:off x="4763794" y="2806986"/>
              <a:ext cx="428628" cy="366738"/>
              <a:chOff x="4643438" y="4781550"/>
              <a:chExt cx="2286040" cy="2005060"/>
            </a:xfrm>
          </p:grpSpPr>
          <p:sp>
            <p:nvSpPr>
              <p:cNvPr id="116" name="115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17" name="116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18" name="117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19" name="118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120" name="119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121"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429232" y="5429264"/>
                <a:ext cx="571528" cy="571528"/>
              </a:xfrm>
              <a:prstGeom prst="rect">
                <a:avLst/>
              </a:prstGeom>
              <a:noFill/>
              <a:ln w="9525">
                <a:noFill/>
                <a:miter lim="800000"/>
                <a:headEnd/>
                <a:tailEnd/>
              </a:ln>
            </p:spPr>
          </p:pic>
          <p:pic>
            <p:nvPicPr>
              <p:cNvPr id="122"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715008" y="6000768"/>
                <a:ext cx="571528" cy="571528"/>
              </a:xfrm>
              <a:prstGeom prst="rect">
                <a:avLst/>
              </a:prstGeom>
              <a:noFill/>
              <a:ln w="9525">
                <a:noFill/>
                <a:miter lim="800000"/>
                <a:headEnd/>
                <a:tailEnd/>
              </a:ln>
            </p:spPr>
          </p:pic>
          <p:pic>
            <p:nvPicPr>
              <p:cNvPr id="123"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6357950" y="5929330"/>
                <a:ext cx="571528" cy="571528"/>
              </a:xfrm>
              <a:prstGeom prst="rect">
                <a:avLst/>
              </a:prstGeom>
              <a:noFill/>
              <a:ln w="9525">
                <a:noFill/>
                <a:miter lim="800000"/>
                <a:headEnd/>
                <a:tailEnd/>
              </a:ln>
            </p:spPr>
          </p:pic>
          <p:pic>
            <p:nvPicPr>
              <p:cNvPr id="124"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143504" y="6215082"/>
                <a:ext cx="571528" cy="571528"/>
              </a:xfrm>
              <a:prstGeom prst="rect">
                <a:avLst/>
              </a:prstGeom>
              <a:noFill/>
              <a:ln w="9525">
                <a:noFill/>
                <a:miter lim="800000"/>
                <a:headEnd/>
                <a:tailEnd/>
              </a:ln>
            </p:spPr>
          </p:pic>
          <p:pic>
            <p:nvPicPr>
              <p:cNvPr id="125"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4643438" y="5929330"/>
                <a:ext cx="571528" cy="571528"/>
              </a:xfrm>
              <a:prstGeom prst="rect">
                <a:avLst/>
              </a:prstGeom>
              <a:noFill/>
              <a:ln w="9525">
                <a:noFill/>
                <a:miter lim="800000"/>
                <a:headEnd/>
                <a:tailEnd/>
              </a:ln>
            </p:spPr>
          </p:pic>
        </p:grpSp>
        <p:sp>
          <p:nvSpPr>
            <p:cNvPr id="134" name="133 - Ορθογώνιο"/>
            <p:cNvSpPr/>
            <p:nvPr/>
          </p:nvSpPr>
          <p:spPr>
            <a:xfrm>
              <a:off x="4500562" y="3071810"/>
              <a:ext cx="1000132" cy="318924"/>
            </a:xfrm>
            <a:prstGeom prst="rect">
              <a:avLst/>
            </a:prstGeom>
          </p:spPr>
          <p:txBody>
            <a:bodyPr wrap="square" lIns="36000" tIns="36000" rIns="36000" bIns="36000">
              <a:spAutoFit/>
            </a:bodyPr>
            <a:lstStyle/>
            <a:p>
              <a:r>
                <a:rPr lang="en-US" sz="1600" b="1" dirty="0">
                  <a:solidFill>
                    <a:srgbClr val="FFFF00"/>
                  </a:solidFill>
                  <a:effectLst>
                    <a:outerShdw blurRad="38100" dist="38100" dir="2700000" algn="tl">
                      <a:srgbClr val="000000">
                        <a:alpha val="43137"/>
                      </a:srgbClr>
                    </a:outerShdw>
                  </a:effectLst>
                  <a:latin typeface="Calibri" pitchFamily="34" charset="0"/>
                </a:rPr>
                <a:t>ISP- server</a:t>
              </a:r>
              <a:endParaRPr lang="el-GR" sz="1600" dirty="0">
                <a:solidFill>
                  <a:srgbClr val="FFFF00"/>
                </a:solidFill>
              </a:endParaRPr>
            </a:p>
          </p:txBody>
        </p:sp>
      </p:grpSp>
      <p:pic>
        <p:nvPicPr>
          <p:cNvPr id="1040" name="Picture 17" descr="C:\Documents and Settings\sofianos\Local Settings\Temporary Internet files\Content.IE5\8K2PQG0J\MCj04315640000[1].png"/>
          <p:cNvPicPr>
            <a:picLocks noChangeAspect="1" noChangeArrowheads="1"/>
          </p:cNvPicPr>
          <p:nvPr/>
        </p:nvPicPr>
        <p:blipFill>
          <a:blip r:embed="rId12">
            <a:duotone>
              <a:prstClr val="black"/>
              <a:schemeClr val="accent3">
                <a:tint val="45000"/>
                <a:satMod val="400000"/>
              </a:schemeClr>
            </a:duotone>
          </a:blip>
          <a:srcRect/>
          <a:stretch>
            <a:fillRect/>
          </a:stretch>
        </p:blipFill>
        <p:spPr bwMode="auto">
          <a:xfrm>
            <a:off x="7215206" y="3714752"/>
            <a:ext cx="1143008" cy="1150628"/>
          </a:xfrm>
          <a:prstGeom prst="rect">
            <a:avLst/>
          </a:prstGeom>
          <a:noFill/>
          <a:ln w="9525">
            <a:noFill/>
            <a:miter lim="800000"/>
            <a:headEnd/>
            <a:tailEnd/>
          </a:ln>
        </p:spPr>
      </p:pic>
      <p:pic>
        <p:nvPicPr>
          <p:cNvPr id="1042" name="Picture 20" descr="C:\Documents and Settings\sofianos\Local Settings\Temporary Internet files\Content.IE5\TAMC1PS8\MCj04316370000[1].png"/>
          <p:cNvPicPr>
            <a:picLocks noChangeAspect="1" noChangeArrowheads="1"/>
          </p:cNvPicPr>
          <p:nvPr/>
        </p:nvPicPr>
        <p:blipFill>
          <a:blip r:embed="rId13">
            <a:duotone>
              <a:prstClr val="black"/>
              <a:schemeClr val="accent3">
                <a:tint val="45000"/>
                <a:satMod val="400000"/>
              </a:schemeClr>
            </a:duotone>
          </a:blip>
          <a:srcRect/>
          <a:stretch>
            <a:fillRect/>
          </a:stretch>
        </p:blipFill>
        <p:spPr bwMode="auto">
          <a:xfrm>
            <a:off x="5429256" y="4000504"/>
            <a:ext cx="1071570" cy="1071570"/>
          </a:xfrm>
          <a:prstGeom prst="rect">
            <a:avLst/>
          </a:prstGeom>
          <a:noFill/>
          <a:ln w="9525">
            <a:noFill/>
            <a:miter lim="800000"/>
            <a:headEnd/>
            <a:tailEnd/>
          </a:ln>
        </p:spPr>
      </p:pic>
      <p:pic>
        <p:nvPicPr>
          <p:cNvPr id="1045" name="Picture 23" descr="C:\Documents and Settings\sofianos\Local Settings\Temporary Internet files\Content.IE5\04R5HO20\MCj04247920000[1].wmf"/>
          <p:cNvPicPr>
            <a:picLocks noChangeAspect="1" noChangeArrowheads="1"/>
          </p:cNvPicPr>
          <p:nvPr/>
        </p:nvPicPr>
        <p:blipFill>
          <a:blip r:embed="rId14">
            <a:duotone>
              <a:prstClr val="black"/>
              <a:schemeClr val="accent3">
                <a:tint val="45000"/>
                <a:satMod val="400000"/>
              </a:schemeClr>
            </a:duotone>
          </a:blip>
          <a:srcRect/>
          <a:stretch>
            <a:fillRect/>
          </a:stretch>
        </p:blipFill>
        <p:spPr bwMode="auto">
          <a:xfrm>
            <a:off x="3286116" y="3071810"/>
            <a:ext cx="868993" cy="946762"/>
          </a:xfrm>
          <a:prstGeom prst="rect">
            <a:avLst/>
          </a:prstGeom>
          <a:noFill/>
          <a:ln w="9525">
            <a:noFill/>
            <a:miter lim="800000"/>
            <a:headEnd/>
            <a:tailEnd/>
          </a:ln>
        </p:spPr>
      </p:pic>
      <p:pic>
        <p:nvPicPr>
          <p:cNvPr id="35" name="34 - Εικόνα" descr="1uhgsG.jpg"/>
          <p:cNvPicPr>
            <a:picLocks noChangeAspect="1"/>
          </p:cNvPicPr>
          <p:nvPr/>
        </p:nvPicPr>
        <p:blipFill>
          <a:blip r:embed="rId15"/>
          <a:stretch>
            <a:fillRect/>
          </a:stretch>
        </p:blipFill>
        <p:spPr>
          <a:xfrm rot="6373200">
            <a:off x="5095395" y="-935646"/>
            <a:ext cx="3800243" cy="4091248"/>
          </a:xfrm>
          <a:prstGeom prst="ellipse">
            <a:avLst/>
          </a:prstGeom>
          <a:effectLst>
            <a:softEdge rad="317500"/>
          </a:effectLst>
        </p:spPr>
      </p:pic>
      <p:pic>
        <p:nvPicPr>
          <p:cNvPr id="36" name="35 - Εικόνα" descr="sat1.gif"/>
          <p:cNvPicPr>
            <a:picLocks noChangeAspect="1"/>
          </p:cNvPicPr>
          <p:nvPr/>
        </p:nvPicPr>
        <p:blipFill>
          <a:blip r:embed="rId16"/>
          <a:stretch>
            <a:fillRect/>
          </a:stretch>
        </p:blipFill>
        <p:spPr>
          <a:xfrm>
            <a:off x="4143372" y="1428736"/>
            <a:ext cx="495300" cy="504825"/>
          </a:xfrm>
          <a:prstGeom prst="rect">
            <a:avLst/>
          </a:prstGeom>
        </p:spPr>
      </p:pic>
      <p:grpSp>
        <p:nvGrpSpPr>
          <p:cNvPr id="49" name="48 - Ομάδα"/>
          <p:cNvGrpSpPr/>
          <p:nvPr/>
        </p:nvGrpSpPr>
        <p:grpSpPr>
          <a:xfrm>
            <a:off x="4857752" y="4781550"/>
            <a:ext cx="1714512" cy="1504970"/>
            <a:chOff x="4643438" y="4781550"/>
            <a:chExt cx="2286040" cy="2005060"/>
          </a:xfrm>
        </p:grpSpPr>
        <p:sp>
          <p:nvSpPr>
            <p:cNvPr id="44" name="43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5" name="44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6" name="45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7" name="46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48" name="47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41" name="Picture 22" descr="C:\Documents and Settings\sofianos\Local Settings\Temporary Internet files\Content.IE5\T4407VQ8\MCj04316420000[1].png"/>
            <p:cNvPicPr>
              <a:picLocks noChangeAspect="1" noChangeArrowheads="1"/>
            </p:cNvPicPr>
            <p:nvPr/>
          </p:nvPicPr>
          <p:blipFill>
            <a:blip r:embed="rId17" cstate="print"/>
            <a:srcRect/>
            <a:stretch>
              <a:fillRect/>
            </a:stretch>
          </p:blipFill>
          <p:spPr bwMode="auto">
            <a:xfrm>
              <a:off x="5429232" y="5429264"/>
              <a:ext cx="571528" cy="571528"/>
            </a:xfrm>
            <a:prstGeom prst="rect">
              <a:avLst/>
            </a:prstGeom>
            <a:noFill/>
            <a:ln w="9525">
              <a:noFill/>
              <a:miter lim="800000"/>
              <a:headEnd/>
              <a:tailEnd/>
            </a:ln>
          </p:spPr>
        </p:pic>
        <p:pic>
          <p:nvPicPr>
            <p:cNvPr id="43" name="Picture 22" descr="C:\Documents and Settings\sofianos\Local Settings\Temporary Internet files\Content.IE5\T4407VQ8\MCj04316420000[1].png"/>
            <p:cNvPicPr>
              <a:picLocks noChangeAspect="1" noChangeArrowheads="1"/>
            </p:cNvPicPr>
            <p:nvPr/>
          </p:nvPicPr>
          <p:blipFill>
            <a:blip r:embed="rId17" cstate="print"/>
            <a:srcRect/>
            <a:stretch>
              <a:fillRect/>
            </a:stretch>
          </p:blipFill>
          <p:spPr bwMode="auto">
            <a:xfrm>
              <a:off x="5715008" y="6000768"/>
              <a:ext cx="571528" cy="571528"/>
            </a:xfrm>
            <a:prstGeom prst="rect">
              <a:avLst/>
            </a:prstGeom>
            <a:noFill/>
            <a:ln w="9525">
              <a:noFill/>
              <a:miter lim="800000"/>
              <a:headEnd/>
              <a:tailEnd/>
            </a:ln>
          </p:spPr>
        </p:pic>
        <p:pic>
          <p:nvPicPr>
            <p:cNvPr id="42" name="Picture 22" descr="C:\Documents and Settings\sofianos\Local Settings\Temporary Internet files\Content.IE5\T4407VQ8\MCj04316420000[1].png"/>
            <p:cNvPicPr>
              <a:picLocks noChangeAspect="1" noChangeArrowheads="1"/>
            </p:cNvPicPr>
            <p:nvPr/>
          </p:nvPicPr>
          <p:blipFill>
            <a:blip r:embed="rId17" cstate="print"/>
            <a:srcRect/>
            <a:stretch>
              <a:fillRect/>
            </a:stretch>
          </p:blipFill>
          <p:spPr bwMode="auto">
            <a:xfrm>
              <a:off x="6357950" y="5929330"/>
              <a:ext cx="571528" cy="571528"/>
            </a:xfrm>
            <a:prstGeom prst="rect">
              <a:avLst/>
            </a:prstGeom>
            <a:noFill/>
            <a:ln w="9525">
              <a:noFill/>
              <a:miter lim="800000"/>
              <a:headEnd/>
              <a:tailEnd/>
            </a:ln>
          </p:spPr>
        </p:pic>
        <p:pic>
          <p:nvPicPr>
            <p:cNvPr id="40" name="Picture 22" descr="C:\Documents and Settings\sofianos\Local Settings\Temporary Internet files\Content.IE5\T4407VQ8\MCj04316420000[1].png"/>
            <p:cNvPicPr>
              <a:picLocks noChangeAspect="1" noChangeArrowheads="1"/>
            </p:cNvPicPr>
            <p:nvPr/>
          </p:nvPicPr>
          <p:blipFill>
            <a:blip r:embed="rId17" cstate="print"/>
            <a:srcRect/>
            <a:stretch>
              <a:fillRect/>
            </a:stretch>
          </p:blipFill>
          <p:spPr bwMode="auto">
            <a:xfrm>
              <a:off x="5143504" y="6215082"/>
              <a:ext cx="571528" cy="571528"/>
            </a:xfrm>
            <a:prstGeom prst="rect">
              <a:avLst/>
            </a:prstGeom>
            <a:noFill/>
            <a:ln w="9525">
              <a:noFill/>
              <a:miter lim="800000"/>
              <a:headEnd/>
              <a:tailEnd/>
            </a:ln>
          </p:spPr>
        </p:pic>
        <p:pic>
          <p:nvPicPr>
            <p:cNvPr id="1044" name="Picture 22" descr="C:\Documents and Settings\sofianos\Local Settings\Temporary Internet files\Content.IE5\T4407VQ8\MCj04316420000[1].png"/>
            <p:cNvPicPr>
              <a:picLocks noChangeAspect="1" noChangeArrowheads="1"/>
            </p:cNvPicPr>
            <p:nvPr/>
          </p:nvPicPr>
          <p:blipFill>
            <a:blip r:embed="rId17"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50" name="49 - Ομάδα"/>
          <p:cNvGrpSpPr/>
          <p:nvPr/>
        </p:nvGrpSpPr>
        <p:grpSpPr>
          <a:xfrm rot="1452853">
            <a:off x="8043385" y="2840012"/>
            <a:ext cx="765721" cy="719168"/>
            <a:chOff x="4643438" y="4781550"/>
            <a:chExt cx="2286040" cy="2005060"/>
          </a:xfrm>
        </p:grpSpPr>
        <p:sp>
          <p:nvSpPr>
            <p:cNvPr id="51" name="50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52" name="51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53" name="52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54" name="53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55" name="54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56" name="Picture 22" descr="C:\Documents and Settings\sofianos\Local Settings\Temporary Internet files\Content.IE5\T4407VQ8\MCj04316420000[1].png"/>
            <p:cNvPicPr>
              <a:picLocks noChangeAspect="1" noChangeArrowheads="1"/>
            </p:cNvPicPr>
            <p:nvPr/>
          </p:nvPicPr>
          <p:blipFill>
            <a:blip r:embed="rId18" cstate="print"/>
            <a:srcRect/>
            <a:stretch>
              <a:fillRect/>
            </a:stretch>
          </p:blipFill>
          <p:spPr bwMode="auto">
            <a:xfrm>
              <a:off x="5429232" y="5429264"/>
              <a:ext cx="571528" cy="571528"/>
            </a:xfrm>
            <a:prstGeom prst="rect">
              <a:avLst/>
            </a:prstGeom>
            <a:noFill/>
            <a:ln w="9525">
              <a:noFill/>
              <a:miter lim="800000"/>
              <a:headEnd/>
              <a:tailEnd/>
            </a:ln>
          </p:spPr>
        </p:pic>
        <p:pic>
          <p:nvPicPr>
            <p:cNvPr id="57" name="Picture 22" descr="C:\Documents and Settings\sofianos\Local Settings\Temporary Internet files\Content.IE5\T4407VQ8\MCj04316420000[1].png"/>
            <p:cNvPicPr>
              <a:picLocks noChangeAspect="1" noChangeArrowheads="1"/>
            </p:cNvPicPr>
            <p:nvPr/>
          </p:nvPicPr>
          <p:blipFill>
            <a:blip r:embed="rId18" cstate="print"/>
            <a:srcRect/>
            <a:stretch>
              <a:fillRect/>
            </a:stretch>
          </p:blipFill>
          <p:spPr bwMode="auto">
            <a:xfrm>
              <a:off x="5715008" y="6000768"/>
              <a:ext cx="571528" cy="571528"/>
            </a:xfrm>
            <a:prstGeom prst="rect">
              <a:avLst/>
            </a:prstGeom>
            <a:noFill/>
            <a:ln w="9525">
              <a:noFill/>
              <a:miter lim="800000"/>
              <a:headEnd/>
              <a:tailEnd/>
            </a:ln>
          </p:spPr>
        </p:pic>
        <p:pic>
          <p:nvPicPr>
            <p:cNvPr id="58" name="Picture 22" descr="C:\Documents and Settings\sofianos\Local Settings\Temporary Internet files\Content.IE5\T4407VQ8\MCj04316420000[1].png"/>
            <p:cNvPicPr>
              <a:picLocks noChangeAspect="1" noChangeArrowheads="1"/>
            </p:cNvPicPr>
            <p:nvPr/>
          </p:nvPicPr>
          <p:blipFill>
            <a:blip r:embed="rId18" cstate="print"/>
            <a:srcRect/>
            <a:stretch>
              <a:fillRect/>
            </a:stretch>
          </p:blipFill>
          <p:spPr bwMode="auto">
            <a:xfrm>
              <a:off x="6357950" y="5929330"/>
              <a:ext cx="571528" cy="571528"/>
            </a:xfrm>
            <a:prstGeom prst="rect">
              <a:avLst/>
            </a:prstGeom>
            <a:noFill/>
            <a:ln w="9525">
              <a:noFill/>
              <a:miter lim="800000"/>
              <a:headEnd/>
              <a:tailEnd/>
            </a:ln>
          </p:spPr>
        </p:pic>
        <p:pic>
          <p:nvPicPr>
            <p:cNvPr id="59" name="Picture 22" descr="C:\Documents and Settings\sofianos\Local Settings\Temporary Internet files\Content.IE5\T4407VQ8\MCj04316420000[1].png"/>
            <p:cNvPicPr>
              <a:picLocks noChangeAspect="1" noChangeArrowheads="1"/>
            </p:cNvPicPr>
            <p:nvPr/>
          </p:nvPicPr>
          <p:blipFill>
            <a:blip r:embed="rId18" cstate="print"/>
            <a:srcRect/>
            <a:stretch>
              <a:fillRect/>
            </a:stretch>
          </p:blipFill>
          <p:spPr bwMode="auto">
            <a:xfrm>
              <a:off x="5143504" y="6215082"/>
              <a:ext cx="571528" cy="571528"/>
            </a:xfrm>
            <a:prstGeom prst="rect">
              <a:avLst/>
            </a:prstGeom>
            <a:noFill/>
            <a:ln w="9525">
              <a:noFill/>
              <a:miter lim="800000"/>
              <a:headEnd/>
              <a:tailEnd/>
            </a:ln>
          </p:spPr>
        </p:pic>
        <p:pic>
          <p:nvPicPr>
            <p:cNvPr id="60" name="Picture 22" descr="C:\Documents and Settings\sofianos\Local Settings\Temporary Internet files\Content.IE5\T4407VQ8\MCj04316420000[1].png"/>
            <p:cNvPicPr>
              <a:picLocks noChangeAspect="1" noChangeArrowheads="1"/>
            </p:cNvPicPr>
            <p:nvPr/>
          </p:nvPicPr>
          <p:blipFill>
            <a:blip r:embed="rId18" cstate="print"/>
            <a:srcRect/>
            <a:stretch>
              <a:fillRect/>
            </a:stretch>
          </p:blipFill>
          <p:spPr bwMode="auto">
            <a:xfrm>
              <a:off x="4643438" y="5929330"/>
              <a:ext cx="571528" cy="571528"/>
            </a:xfrm>
            <a:prstGeom prst="rect">
              <a:avLst/>
            </a:prstGeom>
            <a:noFill/>
            <a:ln w="9525">
              <a:noFill/>
              <a:miter lim="800000"/>
              <a:headEnd/>
              <a:tailEnd/>
            </a:ln>
          </p:spPr>
        </p:pic>
      </p:grpSp>
      <p:grpSp>
        <p:nvGrpSpPr>
          <p:cNvPr id="61" name="60 - Ομάδα"/>
          <p:cNvGrpSpPr/>
          <p:nvPr/>
        </p:nvGrpSpPr>
        <p:grpSpPr>
          <a:xfrm rot="18580402">
            <a:off x="8646267" y="2696641"/>
            <a:ext cx="643851" cy="679705"/>
            <a:chOff x="4643438" y="4781550"/>
            <a:chExt cx="2286040" cy="2005060"/>
          </a:xfrm>
        </p:grpSpPr>
        <p:sp>
          <p:nvSpPr>
            <p:cNvPr id="62" name="61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3" name="62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4" name="63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5" name="64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66" name="65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67" name="Picture 22" descr="C:\Documents and Settings\sofianos\Local Settings\Temporary Internet files\Content.IE5\T4407VQ8\MCj04316420000[1].png"/>
            <p:cNvPicPr>
              <a:picLocks noChangeAspect="1" noChangeArrowheads="1"/>
            </p:cNvPicPr>
            <p:nvPr/>
          </p:nvPicPr>
          <p:blipFill>
            <a:blip r:embed="rId19" cstate="print"/>
            <a:srcRect/>
            <a:stretch>
              <a:fillRect/>
            </a:stretch>
          </p:blipFill>
          <p:spPr bwMode="auto">
            <a:xfrm>
              <a:off x="5429232" y="5429264"/>
              <a:ext cx="571528" cy="571528"/>
            </a:xfrm>
            <a:prstGeom prst="rect">
              <a:avLst/>
            </a:prstGeom>
            <a:noFill/>
            <a:ln w="9525">
              <a:noFill/>
              <a:miter lim="800000"/>
              <a:headEnd/>
              <a:tailEnd/>
            </a:ln>
          </p:spPr>
        </p:pic>
        <p:pic>
          <p:nvPicPr>
            <p:cNvPr id="68" name="Picture 22" descr="C:\Documents and Settings\sofianos\Local Settings\Temporary Internet files\Content.IE5\T4407VQ8\MCj04316420000[1].png"/>
            <p:cNvPicPr>
              <a:picLocks noChangeAspect="1" noChangeArrowheads="1"/>
            </p:cNvPicPr>
            <p:nvPr/>
          </p:nvPicPr>
          <p:blipFill>
            <a:blip r:embed="rId19" cstate="print"/>
            <a:srcRect/>
            <a:stretch>
              <a:fillRect/>
            </a:stretch>
          </p:blipFill>
          <p:spPr bwMode="auto">
            <a:xfrm>
              <a:off x="5715008" y="6000768"/>
              <a:ext cx="571528" cy="571528"/>
            </a:xfrm>
            <a:prstGeom prst="rect">
              <a:avLst/>
            </a:prstGeom>
            <a:noFill/>
            <a:ln w="9525">
              <a:noFill/>
              <a:miter lim="800000"/>
              <a:headEnd/>
              <a:tailEnd/>
            </a:ln>
          </p:spPr>
        </p:pic>
        <p:pic>
          <p:nvPicPr>
            <p:cNvPr id="69" name="Picture 22" descr="C:\Documents and Settings\sofianos\Local Settings\Temporary Internet files\Content.IE5\T4407VQ8\MCj04316420000[1].png"/>
            <p:cNvPicPr>
              <a:picLocks noChangeAspect="1" noChangeArrowheads="1"/>
            </p:cNvPicPr>
            <p:nvPr/>
          </p:nvPicPr>
          <p:blipFill>
            <a:blip r:embed="rId19" cstate="print"/>
            <a:srcRect/>
            <a:stretch>
              <a:fillRect/>
            </a:stretch>
          </p:blipFill>
          <p:spPr bwMode="auto">
            <a:xfrm>
              <a:off x="6357950" y="5929330"/>
              <a:ext cx="571528" cy="571528"/>
            </a:xfrm>
            <a:prstGeom prst="rect">
              <a:avLst/>
            </a:prstGeom>
            <a:noFill/>
            <a:ln w="9525">
              <a:noFill/>
              <a:miter lim="800000"/>
              <a:headEnd/>
              <a:tailEnd/>
            </a:ln>
          </p:spPr>
        </p:pic>
        <p:pic>
          <p:nvPicPr>
            <p:cNvPr id="70" name="Picture 22" descr="C:\Documents and Settings\sofianos\Local Settings\Temporary Internet files\Content.IE5\T4407VQ8\MCj04316420000[1].png"/>
            <p:cNvPicPr>
              <a:picLocks noChangeAspect="1" noChangeArrowheads="1"/>
            </p:cNvPicPr>
            <p:nvPr/>
          </p:nvPicPr>
          <p:blipFill>
            <a:blip r:embed="rId19" cstate="print"/>
            <a:srcRect/>
            <a:stretch>
              <a:fillRect/>
            </a:stretch>
          </p:blipFill>
          <p:spPr bwMode="auto">
            <a:xfrm>
              <a:off x="5143504" y="6215082"/>
              <a:ext cx="571528" cy="571528"/>
            </a:xfrm>
            <a:prstGeom prst="rect">
              <a:avLst/>
            </a:prstGeom>
            <a:noFill/>
            <a:ln w="9525">
              <a:noFill/>
              <a:miter lim="800000"/>
              <a:headEnd/>
              <a:tailEnd/>
            </a:ln>
          </p:spPr>
        </p:pic>
        <p:pic>
          <p:nvPicPr>
            <p:cNvPr id="71" name="Picture 22" descr="C:\Documents and Settings\sofianos\Local Settings\Temporary Internet files\Content.IE5\T4407VQ8\MCj04316420000[1].png"/>
            <p:cNvPicPr>
              <a:picLocks noChangeAspect="1" noChangeArrowheads="1"/>
            </p:cNvPicPr>
            <p:nvPr/>
          </p:nvPicPr>
          <p:blipFill>
            <a:blip r:embed="rId19" cstate="print"/>
            <a:srcRect/>
            <a:stretch>
              <a:fillRect/>
            </a:stretch>
          </p:blipFill>
          <p:spPr bwMode="auto">
            <a:xfrm>
              <a:off x="4643438" y="5929330"/>
              <a:ext cx="571528" cy="571528"/>
            </a:xfrm>
            <a:prstGeom prst="rect">
              <a:avLst/>
            </a:prstGeom>
            <a:noFill/>
            <a:ln w="9525">
              <a:noFill/>
              <a:miter lim="800000"/>
              <a:headEnd/>
              <a:tailEnd/>
            </a:ln>
          </p:spPr>
        </p:pic>
      </p:grpSp>
      <p:sp>
        <p:nvSpPr>
          <p:cNvPr id="135" name="134 - Ορθογώνιο"/>
          <p:cNvSpPr/>
          <p:nvPr/>
        </p:nvSpPr>
        <p:spPr>
          <a:xfrm>
            <a:off x="5572132" y="4429132"/>
            <a:ext cx="1000132" cy="318924"/>
          </a:xfrm>
          <a:prstGeom prst="rect">
            <a:avLst/>
          </a:prstGeom>
        </p:spPr>
        <p:txBody>
          <a:bodyPr wrap="square" lIns="36000" tIns="36000" rIns="36000" bIns="36000">
            <a:spAutoFit/>
          </a:bodyPr>
          <a:lstStyle/>
          <a:p>
            <a:r>
              <a:rPr lang="en-US" sz="1600" b="1" dirty="0">
                <a:solidFill>
                  <a:srgbClr val="CCFF66"/>
                </a:solidFill>
                <a:effectLst>
                  <a:outerShdw blurRad="38100" dist="38100" dir="2700000" algn="tl">
                    <a:srgbClr val="000000">
                      <a:alpha val="43137"/>
                    </a:srgbClr>
                  </a:outerShdw>
                </a:effectLst>
                <a:latin typeface="Calibri" pitchFamily="34" charset="0"/>
              </a:rPr>
              <a:t>ISP- server</a:t>
            </a:r>
            <a:endParaRPr lang="el-GR" sz="1600" dirty="0">
              <a:solidFill>
                <a:srgbClr val="CCFF66"/>
              </a:solidFill>
            </a:endParaRPr>
          </a:p>
        </p:txBody>
      </p:sp>
      <p:grpSp>
        <p:nvGrpSpPr>
          <p:cNvPr id="143" name="142 - Ομάδα"/>
          <p:cNvGrpSpPr/>
          <p:nvPr/>
        </p:nvGrpSpPr>
        <p:grpSpPr>
          <a:xfrm>
            <a:off x="142844" y="571480"/>
            <a:ext cx="3143272" cy="1714512"/>
            <a:chOff x="142875" y="5070463"/>
            <a:chExt cx="3143272" cy="1714512"/>
          </a:xfrm>
        </p:grpSpPr>
        <p:sp>
          <p:nvSpPr>
            <p:cNvPr id="503815" name="Rectangle 7"/>
            <p:cNvSpPr>
              <a:spLocks noChangeArrowheads="1"/>
            </p:cNvSpPr>
            <p:nvPr/>
          </p:nvSpPr>
          <p:spPr bwMode="auto">
            <a:xfrm>
              <a:off x="142875" y="5143500"/>
              <a:ext cx="3071813" cy="1641475"/>
            </a:xfrm>
            <a:prstGeom prst="rect">
              <a:avLst/>
            </a:prstGeom>
            <a:noFill/>
            <a:ln w="3175">
              <a:solidFill>
                <a:schemeClr val="bg1">
                  <a:lumMod val="60000"/>
                  <a:lumOff val="40000"/>
                </a:schemeClr>
              </a:solidFill>
              <a:miter lim="800000"/>
              <a:headEnd/>
              <a:tailEnd/>
            </a:ln>
            <a:effectLst/>
          </p:spPr>
          <p:txBody>
            <a:bodyPr lIns="90487" tIns="44450" rIns="90487" bIns="44450">
              <a:spAutoFit/>
            </a:bodyPr>
            <a:lstStyle/>
            <a:p>
              <a:pPr>
                <a:lnSpc>
                  <a:spcPct val="90000"/>
                </a:lnSpc>
                <a:defRPr/>
              </a:pPr>
              <a:r>
                <a:rPr lang="en-US"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1. H/Y, </a:t>
              </a:r>
              <a:r>
                <a:rPr lang="el-GR"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n-US"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MODEM - ROUTER</a:t>
              </a: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n-US" sz="1400" dirty="0">
                <a:effectLst>
                  <a:outerShdw blurRad="38100" dist="38100" dir="2700000" algn="tl">
                    <a:srgbClr val="000000">
                      <a:alpha val="43137"/>
                    </a:srgbClr>
                  </a:outerShdw>
                </a:effectLst>
                <a:latin typeface="Calibri" pitchFamily="34" charset="0"/>
              </a:endParaRPr>
            </a:p>
            <a:p>
              <a:pPr algn="ctr">
                <a:lnSpc>
                  <a:spcPct val="90000"/>
                </a:lnSpc>
                <a:defRPr/>
              </a:pPr>
              <a:endParaRPr lang="el-GR" sz="1400" dirty="0">
                <a:effectLst>
                  <a:outerShdw blurRad="38100" dist="38100" dir="2700000" algn="tl">
                    <a:srgbClr val="000000">
                      <a:alpha val="43137"/>
                    </a:srgbClr>
                  </a:outerShdw>
                </a:effectLst>
                <a:latin typeface="Calibri" pitchFamily="34" charset="0"/>
              </a:endParaRPr>
            </a:p>
          </p:txBody>
        </p:sp>
        <p:pic>
          <p:nvPicPr>
            <p:cNvPr id="1036" name="32 - Εικόνα" descr="f115788.jpg"/>
            <p:cNvPicPr>
              <a:picLocks noChangeAspect="1"/>
            </p:cNvPicPr>
            <p:nvPr/>
          </p:nvPicPr>
          <p:blipFill>
            <a:blip r:embed="rId20">
              <a:duotone>
                <a:prstClr val="black"/>
                <a:schemeClr val="accent3">
                  <a:tint val="45000"/>
                  <a:satMod val="400000"/>
                </a:schemeClr>
              </a:duotone>
            </a:blip>
            <a:srcRect/>
            <a:stretch>
              <a:fillRect/>
            </a:stretch>
          </p:blipFill>
          <p:spPr bwMode="auto">
            <a:xfrm>
              <a:off x="257175" y="5500688"/>
              <a:ext cx="2886075" cy="1227137"/>
            </a:xfrm>
            <a:prstGeom prst="flowChartAlternateProcess">
              <a:avLst/>
            </a:prstGeom>
            <a:noFill/>
            <a:ln w="9525">
              <a:noFill/>
              <a:miter lim="800000"/>
              <a:headEnd/>
              <a:tailEnd/>
            </a:ln>
            <a:effectLst>
              <a:softEdge rad="31750"/>
            </a:effectLst>
          </p:spPr>
        </p:pic>
        <p:sp>
          <p:nvSpPr>
            <p:cNvPr id="138" name="137 - Ορθογώνιο"/>
            <p:cNvSpPr/>
            <p:nvPr/>
          </p:nvSpPr>
          <p:spPr>
            <a:xfrm>
              <a:off x="2838589" y="5070463"/>
              <a:ext cx="447558" cy="7078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l-GR" sz="4000" b="1" spc="50" dirty="0">
                  <a:ln w="11430"/>
                  <a:solidFill>
                    <a:srgbClr val="FFFF00"/>
                  </a:solidFill>
                  <a:effectLst>
                    <a:outerShdw blurRad="76200" dist="50800" dir="5400000" algn="tl" rotWithShape="0">
                      <a:srgbClr val="000000">
                        <a:alpha val="65000"/>
                      </a:srgbClr>
                    </a:outerShdw>
                  </a:effectLst>
                </a:rPr>
                <a:t>1</a:t>
              </a:r>
            </a:p>
          </p:txBody>
        </p:sp>
      </p:grpSp>
      <p:grpSp>
        <p:nvGrpSpPr>
          <p:cNvPr id="144" name="143 - Ομάδα"/>
          <p:cNvGrpSpPr/>
          <p:nvPr/>
        </p:nvGrpSpPr>
        <p:grpSpPr>
          <a:xfrm>
            <a:off x="142865" y="2363924"/>
            <a:ext cx="3071813" cy="1660974"/>
            <a:chOff x="142875" y="3207889"/>
            <a:chExt cx="3071813" cy="1660974"/>
          </a:xfrm>
        </p:grpSpPr>
        <p:graphicFrame>
          <p:nvGraphicFramePr>
            <p:cNvPr id="1026" name="Object 2"/>
            <p:cNvGraphicFramePr>
              <a:graphicFrameLocks/>
            </p:cNvGraphicFramePr>
            <p:nvPr/>
          </p:nvGraphicFramePr>
          <p:xfrm>
            <a:off x="1643063" y="3643313"/>
            <a:ext cx="1285875" cy="1225550"/>
          </p:xfrm>
          <a:graphic>
            <a:graphicData uri="http://schemas.openxmlformats.org/presentationml/2006/ole">
              <mc:AlternateContent xmlns:mc="http://schemas.openxmlformats.org/markup-compatibility/2006">
                <mc:Choice xmlns:v="urn:schemas-microsoft-com:vml" Requires="v">
                  <p:oleObj spid="_x0000_s1030" name="Microsoft ClipArt Gallery" r:id="rId21" imgW="4902200" imgH="4775200" progId="">
                    <p:embed/>
                  </p:oleObj>
                </mc:Choice>
                <mc:Fallback>
                  <p:oleObj name="Microsoft ClipArt Gallery" r:id="rId21" imgW="4902200" imgH="4775200" progId="">
                    <p:embed/>
                    <p:pic>
                      <p:nvPicPr>
                        <p:cNvPr id="0" name="Object 2"/>
                        <p:cNvPicPr>
                          <a:picLocks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43063" y="3643313"/>
                          <a:ext cx="1285875"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03816" name="Rectangle 8"/>
            <p:cNvSpPr>
              <a:spLocks noChangeArrowheads="1"/>
            </p:cNvSpPr>
            <p:nvPr/>
          </p:nvSpPr>
          <p:spPr bwMode="auto">
            <a:xfrm>
              <a:off x="142875" y="3214688"/>
              <a:ext cx="3071813" cy="1628651"/>
            </a:xfrm>
            <a:prstGeom prst="rect">
              <a:avLst/>
            </a:prstGeom>
            <a:noFill/>
            <a:ln w="3175">
              <a:solidFill>
                <a:schemeClr val="bg1">
                  <a:lumMod val="60000"/>
                  <a:lumOff val="40000"/>
                </a:schemeClr>
              </a:solidFill>
              <a:miter lim="800000"/>
              <a:headEnd/>
              <a:tailEnd/>
            </a:ln>
            <a:effectLst/>
          </p:spPr>
          <p:txBody>
            <a:bodyPr lIns="90487" tIns="44450" rIns="90487" bIns="44450">
              <a:spAutoFit/>
            </a:bodyPr>
            <a:lstStyle/>
            <a:p>
              <a:pPr eaLnBrk="0" hangingPunct="0">
                <a:defRPr/>
              </a:pPr>
              <a:r>
                <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2. </a:t>
              </a: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Τηλεφωνική γραμμή </a:t>
              </a:r>
              <a:endPar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endParaRPr>
            </a:p>
            <a:p>
              <a:pPr lvl="2" eaLnBrk="0" hangingPunct="0">
                <a:buFont typeface="Wingdings" pitchFamily="2" charset="2"/>
                <a:buChar char="§"/>
                <a:defRPr/>
              </a:pPr>
              <a:r>
                <a:rPr lang="en-US" sz="1400" b="1" dirty="0">
                  <a:effectLst>
                    <a:outerShdw blurRad="38100" dist="38100" dir="2700000" algn="tl">
                      <a:srgbClr val="000000">
                        <a:alpha val="43137"/>
                      </a:srgbClr>
                    </a:outerShdw>
                  </a:effectLst>
                  <a:latin typeface="Calibri" pitchFamily="34" charset="0"/>
                </a:rPr>
                <a:t>PSTN  (56K bps)</a:t>
              </a:r>
              <a:endParaRPr lang="el-GR" sz="1400" b="1" dirty="0">
                <a:effectLst>
                  <a:outerShdw blurRad="38100" dist="38100" dir="2700000" algn="tl">
                    <a:srgbClr val="000000">
                      <a:alpha val="43137"/>
                    </a:srgbClr>
                  </a:outerShdw>
                </a:effectLst>
                <a:latin typeface="Calibri" pitchFamily="34" charset="0"/>
              </a:endParaRPr>
            </a:p>
            <a:p>
              <a:pPr lvl="2" eaLnBrk="0" hangingPunct="0">
                <a:buFont typeface="Wingdings" pitchFamily="2" charset="2"/>
                <a:buChar char="§"/>
                <a:defRPr/>
              </a:pPr>
              <a:r>
                <a:rPr lang="en-US" sz="1400" b="1" dirty="0">
                  <a:effectLst>
                    <a:outerShdw blurRad="38100" dist="38100" dir="2700000" algn="tl">
                      <a:srgbClr val="000000">
                        <a:alpha val="43137"/>
                      </a:srgbClr>
                    </a:outerShdw>
                  </a:effectLst>
                  <a:latin typeface="Calibri" pitchFamily="34" charset="0"/>
                </a:rPr>
                <a:t>ISDN  (128K bps)</a:t>
              </a:r>
            </a:p>
            <a:p>
              <a:pPr lvl="1" eaLnBrk="0" hangingPunct="0">
                <a:buFont typeface="Wingdings" pitchFamily="2" charset="2"/>
                <a:buChar char="§"/>
                <a:defRPr/>
              </a:pPr>
              <a:r>
                <a:rPr lang="en-US" sz="1400" b="1" dirty="0">
                  <a:solidFill>
                    <a:srgbClr val="FFFF00"/>
                  </a:solidFill>
                  <a:effectLst>
                    <a:outerShdw blurRad="38100" dist="38100" dir="2700000" algn="tl">
                      <a:srgbClr val="000000">
                        <a:alpha val="43137"/>
                      </a:srgbClr>
                    </a:outerShdw>
                  </a:effectLst>
                  <a:latin typeface="Calibri" pitchFamily="34" charset="0"/>
                </a:rPr>
                <a:t>ADSL (24M bps)</a:t>
              </a:r>
              <a:endParaRPr lang="el-GR" sz="1400" b="1" dirty="0">
                <a:solidFill>
                  <a:srgbClr val="FFFF00"/>
                </a:solidFill>
                <a:effectLst>
                  <a:outerShdw blurRad="38100" dist="38100" dir="2700000" algn="tl">
                    <a:srgbClr val="000000">
                      <a:alpha val="43137"/>
                    </a:srgbClr>
                  </a:outerShdw>
                </a:effectLst>
                <a:latin typeface="Calibri" pitchFamily="34" charset="0"/>
              </a:endParaRPr>
            </a:p>
            <a:p>
              <a:pPr lvl="1" eaLnBrk="0" hangingPunct="0">
                <a:buFont typeface="Wingdings" pitchFamily="2" charset="2"/>
                <a:buChar char="§"/>
                <a:defRPr/>
              </a:pPr>
              <a:r>
                <a:rPr lang="el-GR" sz="1400" dirty="0">
                  <a:effectLst>
                    <a:outerShdw blurRad="38100" dist="38100" dir="2700000" algn="tl">
                      <a:srgbClr val="000000">
                        <a:alpha val="43137"/>
                      </a:srgbClr>
                    </a:outerShdw>
                  </a:effectLst>
                  <a:latin typeface="Calibri" pitchFamily="34" charset="0"/>
                </a:rPr>
                <a:t>Οπτικές ίνες!</a:t>
              </a:r>
              <a:endParaRPr lang="en-US" sz="1400" dirty="0">
                <a:effectLst>
                  <a:outerShdw blurRad="38100" dist="38100" dir="2700000" algn="tl">
                    <a:srgbClr val="000000">
                      <a:alpha val="43137"/>
                    </a:srgbClr>
                  </a:outerShdw>
                </a:effectLst>
                <a:latin typeface="Calibri" pitchFamily="34" charset="0"/>
              </a:endParaRPr>
            </a:p>
            <a:p>
              <a:pPr eaLnBrk="0" hangingPunct="0">
                <a:defRPr/>
              </a:pPr>
              <a:r>
                <a:rPr lang="en-US" sz="1400" dirty="0">
                  <a:effectLst>
                    <a:outerShdw blurRad="38100" dist="38100" dir="2700000" algn="tl">
                      <a:srgbClr val="000000">
                        <a:alpha val="43137"/>
                      </a:srgbClr>
                    </a:outerShdw>
                  </a:effectLst>
                  <a:latin typeface="Calibri" pitchFamily="34" charset="0"/>
                </a:rPr>
                <a:t>      </a:t>
              </a:r>
              <a:endParaRPr lang="el-GR" sz="1400" b="1" dirty="0">
                <a:effectLst>
                  <a:outerShdw blurRad="38100" dist="38100" dir="2700000" algn="tl">
                    <a:srgbClr val="000000">
                      <a:alpha val="43137"/>
                    </a:srgbClr>
                  </a:outerShdw>
                </a:effectLst>
                <a:latin typeface="Calibri" pitchFamily="34" charset="0"/>
              </a:endParaRPr>
            </a:p>
            <a:p>
              <a:pPr eaLnBrk="0" hangingPunct="0">
                <a:buFont typeface="Wingdings" pitchFamily="2" charset="2"/>
                <a:buChar char="§"/>
                <a:defRPr/>
              </a:pPr>
              <a:r>
                <a:rPr lang="en-US"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Wireless…</a:t>
              </a:r>
              <a:r>
                <a:rPr lang="el-GR"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                  </a:t>
              </a:r>
              <a:r>
                <a:rPr lang="en-US"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 </a:t>
              </a:r>
              <a:r>
                <a:rPr lang="el-GR" sz="1400" dirty="0">
                  <a:solidFill>
                    <a:schemeClr val="bg2">
                      <a:lumMod val="40000"/>
                      <a:lumOff val="60000"/>
                    </a:schemeClr>
                  </a:solidFill>
                  <a:effectLst>
                    <a:outerShdw blurRad="38100" dist="38100" dir="2700000" algn="tl">
                      <a:srgbClr val="000000">
                        <a:alpha val="43137"/>
                      </a:srgbClr>
                    </a:outerShdw>
                  </a:effectLst>
                  <a:latin typeface="Calibri" pitchFamily="34" charset="0"/>
                </a:rPr>
                <a:t> </a:t>
              </a:r>
              <a:endParaRPr lang="en-US" sz="1400" b="1" dirty="0">
                <a:effectLst>
                  <a:outerShdw blurRad="38100" dist="38100" dir="2700000" algn="tl">
                    <a:srgbClr val="000000">
                      <a:alpha val="43137"/>
                    </a:srgbClr>
                  </a:outerShdw>
                </a:effectLst>
                <a:latin typeface="Calibri" pitchFamily="34" charset="0"/>
              </a:endParaRPr>
            </a:p>
          </p:txBody>
        </p:sp>
        <p:pic>
          <p:nvPicPr>
            <p:cNvPr id="1033" name="22 - Εικόνα" descr="wifi.png"/>
            <p:cNvPicPr>
              <a:picLocks noChangeAspect="1"/>
            </p:cNvPicPr>
            <p:nvPr/>
          </p:nvPicPr>
          <p:blipFill>
            <a:blip r:embed="rId23" cstate="print"/>
            <a:srcRect/>
            <a:stretch>
              <a:fillRect/>
            </a:stretch>
          </p:blipFill>
          <p:spPr bwMode="auto">
            <a:xfrm>
              <a:off x="1571614" y="4344403"/>
              <a:ext cx="428628" cy="424308"/>
            </a:xfrm>
            <a:prstGeom prst="rect">
              <a:avLst/>
            </a:prstGeom>
            <a:noFill/>
            <a:ln w="9525">
              <a:noFill/>
              <a:miter lim="800000"/>
              <a:headEnd/>
              <a:tailEnd/>
            </a:ln>
          </p:spPr>
        </p:pic>
        <p:sp>
          <p:nvSpPr>
            <p:cNvPr id="139" name="138 - Ορθογώνιο"/>
            <p:cNvSpPr/>
            <p:nvPr/>
          </p:nvSpPr>
          <p:spPr>
            <a:xfrm>
              <a:off x="2767130" y="3207889"/>
              <a:ext cx="447558" cy="7078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l-GR" sz="4000" b="1" spc="50" dirty="0">
                  <a:ln w="11430"/>
                  <a:solidFill>
                    <a:srgbClr val="FFFF00"/>
                  </a:solidFill>
                  <a:effectLst>
                    <a:outerShdw blurRad="76200" dist="50800" dir="5400000" algn="tl" rotWithShape="0">
                      <a:srgbClr val="000000">
                        <a:alpha val="65000"/>
                      </a:srgbClr>
                    </a:outerShdw>
                  </a:effectLst>
                </a:rPr>
                <a:t>2</a:t>
              </a:r>
            </a:p>
          </p:txBody>
        </p:sp>
      </p:grpSp>
      <p:grpSp>
        <p:nvGrpSpPr>
          <p:cNvPr id="146" name="145 - Ομάδα"/>
          <p:cNvGrpSpPr/>
          <p:nvPr/>
        </p:nvGrpSpPr>
        <p:grpSpPr>
          <a:xfrm>
            <a:off x="142844" y="4296161"/>
            <a:ext cx="3071834" cy="2490425"/>
            <a:chOff x="142844" y="642918"/>
            <a:chExt cx="3071834" cy="2490425"/>
          </a:xfrm>
        </p:grpSpPr>
        <p:pic>
          <p:nvPicPr>
            <p:cNvPr id="1032" name="Picture 9"/>
            <p:cNvPicPr>
              <a:picLocks noChangeAspect="1" noChangeArrowheads="1"/>
            </p:cNvPicPr>
            <p:nvPr/>
          </p:nvPicPr>
          <p:blipFill>
            <a:blip r:embed="rId24">
              <a:duotone>
                <a:prstClr val="black"/>
                <a:schemeClr val="accent3">
                  <a:tint val="45000"/>
                  <a:satMod val="400000"/>
                </a:schemeClr>
              </a:duotone>
            </a:blip>
            <a:srcRect l="23483" t="6945"/>
            <a:stretch>
              <a:fillRect/>
            </a:stretch>
          </p:blipFill>
          <p:spPr bwMode="auto">
            <a:xfrm>
              <a:off x="214282" y="1357298"/>
              <a:ext cx="956055" cy="1643073"/>
            </a:xfrm>
            <a:prstGeom prst="rect">
              <a:avLst/>
            </a:prstGeom>
            <a:noFill/>
            <a:ln w="12700" cap="sq">
              <a:noFill/>
              <a:miter lim="800000"/>
              <a:headEnd type="none" w="sm" len="sm"/>
              <a:tailEnd type="none" w="sm" len="sm"/>
            </a:ln>
          </p:spPr>
        </p:pic>
        <p:pic>
          <p:nvPicPr>
            <p:cNvPr id="1034" name="25 - Εικόνα" descr="HPIM0766.jpg"/>
            <p:cNvPicPr>
              <a:picLocks noChangeAspect="1"/>
            </p:cNvPicPr>
            <p:nvPr/>
          </p:nvPicPr>
          <p:blipFill>
            <a:blip r:embed="rId25" cstate="print"/>
            <a:srcRect/>
            <a:stretch>
              <a:fillRect/>
            </a:stretch>
          </p:blipFill>
          <p:spPr bwMode="auto">
            <a:xfrm>
              <a:off x="1214414" y="1643045"/>
              <a:ext cx="1905019" cy="1428765"/>
            </a:xfrm>
            <a:prstGeom prst="rect">
              <a:avLst/>
            </a:prstGeom>
            <a:noFill/>
            <a:ln w="9525">
              <a:noFill/>
              <a:miter lim="800000"/>
              <a:headEnd/>
              <a:tailEnd/>
            </a:ln>
          </p:spPr>
        </p:pic>
        <p:sp>
          <p:nvSpPr>
            <p:cNvPr id="28" name="Rectangle 8"/>
            <p:cNvSpPr>
              <a:spLocks noChangeArrowheads="1"/>
            </p:cNvSpPr>
            <p:nvPr/>
          </p:nvSpPr>
          <p:spPr bwMode="auto">
            <a:xfrm>
              <a:off x="142844" y="642918"/>
              <a:ext cx="3071813" cy="2490425"/>
            </a:xfrm>
            <a:prstGeom prst="rect">
              <a:avLst/>
            </a:prstGeom>
            <a:noFill/>
            <a:ln w="3175">
              <a:solidFill>
                <a:schemeClr val="bg1">
                  <a:lumMod val="60000"/>
                  <a:lumOff val="40000"/>
                </a:schemeClr>
              </a:solidFill>
              <a:miter lim="800000"/>
              <a:headEnd/>
              <a:tailEnd/>
            </a:ln>
            <a:effectLst/>
          </p:spPr>
          <p:txBody>
            <a:bodyPr wrap="square" lIns="90487" tIns="44450" rIns="90487" bIns="44450">
              <a:spAutoFit/>
            </a:bodyPr>
            <a:lstStyle/>
            <a:p>
              <a:pPr eaLnBrk="0" hangingPunct="0">
                <a:defRPr/>
              </a:pPr>
              <a:r>
                <a:rPr lang="en-US"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3. </a:t>
              </a:r>
              <a:r>
                <a:rPr lang="el-GR" sz="16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Σύνδεση</a:t>
              </a:r>
              <a:r>
                <a:rPr lang="el-GR"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με Παροχέα Υπηρεσιών Διαδικτύου </a:t>
              </a:r>
              <a:br>
                <a:rPr lang="en-US"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br>
              <a:r>
                <a:rPr lang="en-US"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Internet Service Provider</a:t>
              </a:r>
              <a:r>
                <a:rPr lang="el-GR"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n-US" sz="1400" b="1" dirty="0">
                  <a:effectLst>
                    <a:glow rad="139700">
                      <a:schemeClr val="accent3">
                        <a:satMod val="175000"/>
                        <a:alpha val="40000"/>
                      </a:schemeClr>
                    </a:glow>
                    <a:outerShdw blurRad="38100" dist="38100" dir="2700000" algn="tl">
                      <a:srgbClr val="000000">
                        <a:alpha val="43137"/>
                      </a:srgbClr>
                    </a:outerShdw>
                  </a:effectLst>
                  <a:latin typeface="Calibri" pitchFamily="34" charset="0"/>
                </a:rPr>
                <a:t>ISP</a:t>
              </a:r>
              <a:r>
                <a:rPr lang="en-US" sz="1400" dirty="0">
                  <a:effectLst>
                    <a:glow rad="139700">
                      <a:schemeClr val="accent3">
                        <a:satMod val="175000"/>
                        <a:alpha val="40000"/>
                      </a:schemeClr>
                    </a:glow>
                    <a:outerShdw blurRad="38100" dist="38100" dir="2700000" algn="tl">
                      <a:srgbClr val="000000">
                        <a:alpha val="43137"/>
                      </a:srgbClr>
                    </a:outerShdw>
                  </a:effectLst>
                  <a:latin typeface="Calibri" pitchFamily="34" charset="0"/>
                </a:rPr>
                <a:t>)</a:t>
              </a:r>
            </a:p>
            <a:p>
              <a:pPr eaLnBrk="0" hangingPunct="0">
                <a:defRPr/>
              </a:pPr>
              <a:r>
                <a:rPr lang="en-US" sz="1400" dirty="0">
                  <a:effectLst>
                    <a:outerShdw blurRad="38100" dist="38100" dir="2700000" algn="tl">
                      <a:srgbClr val="000000">
                        <a:alpha val="43137"/>
                      </a:srgbClr>
                    </a:outerShdw>
                  </a:effectLst>
                  <a:latin typeface="Calibri" pitchFamily="34" charset="0"/>
                </a:rPr>
                <a:t>		</a:t>
              </a:r>
              <a:r>
                <a:rPr lang="en-US" sz="1400" dirty="0">
                  <a:effectLst>
                    <a:outerShdw blurRad="38100" dist="38100" dir="2700000" algn="tl">
                      <a:srgbClr val="000000">
                        <a:alpha val="43137"/>
                      </a:srgbClr>
                    </a:outerShdw>
                  </a:effectLst>
                  <a:latin typeface="Calibri" pitchFamily="34" charset="0"/>
                  <a:sym typeface="Wingdings 2"/>
                </a:rPr>
                <a:t> </a:t>
              </a:r>
              <a:r>
                <a:rPr lang="en-US" sz="1400" dirty="0">
                  <a:effectLst>
                    <a:outerShdw blurRad="38100" dist="38100" dir="2700000" algn="tl">
                      <a:srgbClr val="000000">
                        <a:alpha val="43137"/>
                      </a:srgbClr>
                    </a:outerShdw>
                  </a:effectLst>
                  <a:latin typeface="Calibri" pitchFamily="34" charset="0"/>
                </a:rPr>
                <a:t>Otenet</a:t>
              </a:r>
            </a:p>
            <a:p>
              <a:pPr eaLnBrk="0" hangingPunct="0">
                <a:defRPr/>
              </a:pPr>
              <a:r>
                <a:rPr lang="en-US" sz="1400" dirty="0">
                  <a:effectLst>
                    <a:outerShdw blurRad="38100" dist="38100" dir="2700000" algn="tl">
                      <a:srgbClr val="000000">
                        <a:alpha val="43137"/>
                      </a:srgbClr>
                    </a:outerShdw>
                  </a:effectLst>
                  <a:latin typeface="Calibri" pitchFamily="34" charset="0"/>
                </a:rPr>
                <a:t>		</a:t>
              </a:r>
              <a:r>
                <a:rPr lang="en-US" sz="1400" dirty="0">
                  <a:effectLst>
                    <a:outerShdw blurRad="38100" dist="38100" dir="2700000" algn="tl">
                      <a:srgbClr val="000000">
                        <a:alpha val="43137"/>
                      </a:srgbClr>
                    </a:outerShdw>
                  </a:effectLst>
                  <a:latin typeface="Calibri" pitchFamily="34" charset="0"/>
                  <a:sym typeface="Wingdings 2"/>
                </a:rPr>
                <a:t> </a:t>
              </a:r>
              <a:r>
                <a:rPr lang="en-US" sz="1400" dirty="0">
                  <a:effectLst>
                    <a:outerShdw blurRad="38100" dist="38100" dir="2700000" algn="tl">
                      <a:srgbClr val="000000">
                        <a:alpha val="43137"/>
                      </a:srgbClr>
                    </a:outerShdw>
                  </a:effectLst>
                  <a:latin typeface="Calibri" pitchFamily="34" charset="0"/>
                </a:rPr>
                <a:t>Forthnet</a:t>
              </a:r>
            </a:p>
            <a:p>
              <a:pPr eaLnBrk="0" hangingPunct="0">
                <a:defRPr/>
              </a:pPr>
              <a:r>
                <a:rPr lang="en-US" sz="1400" dirty="0">
                  <a:effectLst>
                    <a:outerShdw blurRad="38100" dist="38100" dir="2700000" algn="tl">
                      <a:srgbClr val="000000">
                        <a:alpha val="43137"/>
                      </a:srgbClr>
                    </a:outerShdw>
                  </a:effectLst>
                  <a:latin typeface="Calibri" pitchFamily="34" charset="0"/>
                </a:rPr>
                <a:t>		</a:t>
              </a:r>
              <a:r>
                <a:rPr lang="en-US" sz="1400" dirty="0">
                  <a:effectLst>
                    <a:outerShdw blurRad="38100" dist="38100" dir="2700000" algn="tl">
                      <a:srgbClr val="000000">
                        <a:alpha val="43137"/>
                      </a:srgbClr>
                    </a:outerShdw>
                  </a:effectLst>
                  <a:latin typeface="Calibri" pitchFamily="34" charset="0"/>
                  <a:sym typeface="Wingdings 2"/>
                </a:rPr>
                <a:t></a:t>
              </a:r>
              <a:r>
                <a:rPr lang="en-US" sz="1400" dirty="0">
                  <a:effectLst>
                    <a:outerShdw blurRad="38100" dist="38100" dir="2700000" algn="tl">
                      <a:srgbClr val="000000">
                        <a:alpha val="43137"/>
                      </a:srgbClr>
                    </a:outerShdw>
                  </a:effectLst>
                  <a:latin typeface="Calibri" pitchFamily="34" charset="0"/>
                </a:rPr>
                <a:t> HOL </a:t>
              </a:r>
              <a:r>
                <a:rPr lang="el-GR" sz="1400" dirty="0">
                  <a:effectLst>
                    <a:outerShdw blurRad="38100" dist="38100" dir="2700000" algn="tl">
                      <a:srgbClr val="000000">
                        <a:alpha val="43137"/>
                      </a:srgbClr>
                    </a:outerShdw>
                  </a:effectLst>
                  <a:latin typeface="Calibri" pitchFamily="34" charset="0"/>
                </a:rPr>
                <a:t>κ.α.</a:t>
              </a:r>
              <a:endParaRPr lang="en-US" sz="1400" dirty="0">
                <a:effectLst>
                  <a:outerShdw blurRad="38100" dist="38100" dir="2700000" algn="tl">
                    <a:srgbClr val="000000">
                      <a:alpha val="43137"/>
                    </a:srgbClr>
                  </a:outerShdw>
                </a:effectLst>
                <a:latin typeface="Calibri" pitchFamily="34" charset="0"/>
              </a:endParaRPr>
            </a:p>
            <a:p>
              <a:pPr eaLnBrk="0" hangingPunct="0">
                <a:defRPr/>
              </a:pPr>
              <a:endParaRPr lang="en-US" sz="1400" dirty="0">
                <a:effectLst>
                  <a:outerShdw blurRad="38100" dist="38100" dir="2700000" algn="tl">
                    <a:srgbClr val="000000">
                      <a:alpha val="43137"/>
                    </a:srgbClr>
                  </a:outerShdw>
                </a:effectLst>
                <a:latin typeface="Calibri" pitchFamily="34" charset="0"/>
              </a:endParaRPr>
            </a:p>
            <a:p>
              <a:pPr eaLnBrk="0" hangingPunct="0">
                <a:defRPr/>
              </a:pPr>
              <a:endParaRPr lang="en-US" sz="1400" dirty="0">
                <a:effectLst>
                  <a:outerShdw blurRad="38100" dist="38100" dir="2700000" algn="tl">
                    <a:srgbClr val="000000">
                      <a:alpha val="43137"/>
                    </a:srgbClr>
                  </a:outerShdw>
                </a:effectLst>
                <a:latin typeface="Calibri" pitchFamily="34" charset="0"/>
              </a:endParaRPr>
            </a:p>
            <a:p>
              <a:pPr eaLnBrk="0" hangingPunct="0">
                <a:defRPr/>
              </a:pPr>
              <a:endParaRPr lang="en-US" sz="1400" dirty="0">
                <a:effectLst>
                  <a:outerShdw blurRad="38100" dist="38100" dir="2700000" algn="tl">
                    <a:srgbClr val="000000">
                      <a:alpha val="43137"/>
                    </a:srgbClr>
                  </a:outerShdw>
                </a:effectLst>
                <a:latin typeface="Calibri" pitchFamily="34" charset="0"/>
              </a:endParaRPr>
            </a:p>
            <a:p>
              <a:pPr eaLnBrk="0" hangingPunct="0">
                <a:defRPr/>
              </a:pPr>
              <a:endParaRPr lang="en-US" sz="1400" dirty="0">
                <a:effectLst>
                  <a:outerShdw blurRad="38100" dist="38100" dir="2700000" algn="tl">
                    <a:srgbClr val="000000">
                      <a:alpha val="43137"/>
                    </a:srgbClr>
                  </a:outerShdw>
                </a:effectLst>
                <a:latin typeface="Calibri" pitchFamily="34" charset="0"/>
              </a:endParaRPr>
            </a:p>
            <a:p>
              <a:pPr eaLnBrk="0" hangingPunct="0">
                <a:defRPr/>
              </a:pPr>
              <a:endParaRPr lang="en-US" sz="1400" dirty="0">
                <a:effectLst>
                  <a:outerShdw blurRad="38100" dist="38100" dir="2700000" algn="tl">
                    <a:srgbClr val="000000">
                      <a:alpha val="43137"/>
                    </a:srgbClr>
                  </a:outerShdw>
                </a:effectLst>
                <a:latin typeface="Calibri" pitchFamily="34" charset="0"/>
              </a:endParaRPr>
            </a:p>
          </p:txBody>
        </p:sp>
        <p:sp>
          <p:nvSpPr>
            <p:cNvPr id="137" name="136 - Ορθογώνιο"/>
            <p:cNvSpPr/>
            <p:nvPr/>
          </p:nvSpPr>
          <p:spPr>
            <a:xfrm>
              <a:off x="357158" y="1821932"/>
              <a:ext cx="2571768" cy="595923"/>
            </a:xfrm>
            <a:prstGeom prst="rect">
              <a:avLst/>
            </a:prstGeom>
          </p:spPr>
          <p:txBody>
            <a:bodyPr wrap="square" lIns="36000" tIns="36000" rIns="36000" bIns="36000">
              <a:spAutoFit/>
            </a:bodyPr>
            <a:lstStyle/>
            <a:p>
              <a:r>
                <a:rPr lang="en-US"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ISP </a:t>
              </a:r>
              <a:r>
                <a:rPr lang="el-GR"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n-US"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l-GR"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a:t>
              </a:r>
              <a:r>
                <a:rPr lang="en-US"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l-GR"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 </a:t>
              </a:r>
              <a:r>
                <a:rPr lang="en-US" sz="20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server</a:t>
              </a:r>
            </a:p>
            <a:p>
              <a:r>
                <a:rPr lang="el-GR" sz="1400" b="1" dirty="0">
                  <a:solidFill>
                    <a:srgbClr val="FFFF00"/>
                  </a:solidFill>
                  <a:effectLst>
                    <a:glow rad="139700">
                      <a:schemeClr val="accent3">
                        <a:satMod val="175000"/>
                        <a:alpha val="40000"/>
                      </a:schemeClr>
                    </a:glow>
                    <a:outerShdw blurRad="38100" dist="38100" dir="2700000" algn="tl">
                      <a:srgbClr val="000000">
                        <a:alpha val="43137"/>
                      </a:srgbClr>
                    </a:outerShdw>
                  </a:effectLst>
                  <a:latin typeface="Calibri" pitchFamily="34" charset="0"/>
                </a:rPr>
                <a:t>(Εταιρεία)   -     (μηχάνημα)</a:t>
              </a:r>
              <a:endParaRPr lang="el-GR" sz="1400" dirty="0">
                <a:solidFill>
                  <a:srgbClr val="FFFF00"/>
                </a:solidFill>
                <a:effectLst>
                  <a:glow rad="139700">
                    <a:schemeClr val="accent3">
                      <a:satMod val="175000"/>
                      <a:alpha val="40000"/>
                    </a:schemeClr>
                  </a:glow>
                  <a:outerShdw blurRad="38100" dist="38100" dir="2700000" algn="tl">
                    <a:srgbClr val="000000">
                      <a:alpha val="43137"/>
                    </a:srgbClr>
                  </a:outerShdw>
                </a:effectLst>
              </a:endParaRPr>
            </a:p>
          </p:txBody>
        </p:sp>
        <p:sp>
          <p:nvSpPr>
            <p:cNvPr id="140" name="139 - Ορθογώνιο"/>
            <p:cNvSpPr/>
            <p:nvPr/>
          </p:nvSpPr>
          <p:spPr>
            <a:xfrm>
              <a:off x="2767120" y="704451"/>
              <a:ext cx="447558" cy="7078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l-GR" sz="4000" b="1" spc="50" dirty="0">
                  <a:ln w="11430"/>
                  <a:solidFill>
                    <a:srgbClr val="FFFF00"/>
                  </a:solidFill>
                  <a:effectLst>
                    <a:outerShdw blurRad="76200" dist="50800" dir="5400000" algn="tl" rotWithShape="0">
                      <a:srgbClr val="000000">
                        <a:alpha val="65000"/>
                      </a:srgbClr>
                    </a:outerShdw>
                  </a:effectLst>
                </a:rPr>
                <a:t>3</a:t>
              </a:r>
            </a:p>
          </p:txBody>
        </p:sp>
      </p:grpSp>
      <p:sp>
        <p:nvSpPr>
          <p:cNvPr id="142" name="Rectangle 2"/>
          <p:cNvSpPr txBox="1">
            <a:spLocks noChangeArrowheads="1"/>
          </p:cNvSpPr>
          <p:nvPr/>
        </p:nvSpPr>
        <p:spPr bwMode="auto">
          <a:xfrm>
            <a:off x="0" y="-71462"/>
            <a:ext cx="9144000" cy="7143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sz="3200" b="0" i="0" u="none" strike="noStrike" kern="0" cap="none" spc="0" normalizeH="0" baseline="0" noProof="0" dirty="0">
                <a:ln>
                  <a:noFill/>
                </a:ln>
                <a:solidFill>
                  <a:srgbClr val="FFFF00"/>
                </a:solidFill>
                <a:effectLst>
                  <a:outerShdw blurRad="38100" dist="38100" dir="2700000" algn="tl">
                    <a:srgbClr val="000000"/>
                  </a:outerShdw>
                </a:effectLst>
                <a:uLnTx/>
                <a:uFillTx/>
                <a:latin typeface="+mj-lt"/>
                <a:ea typeface="+mj-ea"/>
                <a:cs typeface="+mj-cs"/>
              </a:rPr>
              <a:t> Πως συνδεόμαστε στο</a:t>
            </a:r>
            <a:r>
              <a:rPr kumimoji="0" lang="en-US" sz="3200" b="0" i="0" u="none" strike="noStrike" kern="0" cap="none" spc="0" normalizeH="0" baseline="0" noProof="0" dirty="0">
                <a:ln>
                  <a:noFill/>
                </a:ln>
                <a:solidFill>
                  <a:srgbClr val="FFFF00"/>
                </a:solidFill>
                <a:effectLst>
                  <a:outerShdw blurRad="38100" dist="38100" dir="2700000" algn="tl">
                    <a:srgbClr val="000000"/>
                  </a:outerShdw>
                </a:effectLst>
                <a:uLnTx/>
                <a:uFillTx/>
                <a:latin typeface="+mj-lt"/>
                <a:ea typeface="+mj-ea"/>
                <a:cs typeface="+mj-cs"/>
              </a:rPr>
              <a:t> </a:t>
            </a:r>
            <a:r>
              <a:rPr kumimoji="0" lang="el-GR" sz="3200" b="0" i="0" u="none" strike="noStrike" kern="0" cap="none" spc="0" normalizeH="0" baseline="0" noProof="0" dirty="0">
                <a:ln>
                  <a:noFill/>
                </a:ln>
                <a:solidFill>
                  <a:srgbClr val="FFFF00"/>
                </a:solidFill>
                <a:effectLst>
                  <a:outerShdw blurRad="38100" dist="38100" dir="2700000" algn="tl">
                    <a:srgbClr val="000000"/>
                  </a:outerShdw>
                </a:effectLst>
                <a:uLnTx/>
                <a:uFillTx/>
                <a:latin typeface="+mj-lt"/>
                <a:ea typeface="+mj-ea"/>
                <a:cs typeface="+mj-cs"/>
              </a:rPr>
              <a:t>Διαδίκτυο - </a:t>
            </a:r>
            <a:r>
              <a:rPr kumimoji="0" lang="en-US" sz="3200" b="0" i="0" u="none" strike="noStrike" kern="0" cap="none" spc="0" normalizeH="0" baseline="0" noProof="0" dirty="0">
                <a:ln>
                  <a:noFill/>
                </a:ln>
                <a:solidFill>
                  <a:srgbClr val="FFFF00"/>
                </a:solidFill>
                <a:effectLst>
                  <a:outerShdw blurRad="38100" dist="38100" dir="2700000" algn="tl">
                    <a:srgbClr val="000000"/>
                  </a:outerShdw>
                </a:effectLst>
                <a:uLnTx/>
                <a:uFillTx/>
                <a:latin typeface="+mj-lt"/>
                <a:ea typeface="+mj-ea"/>
                <a:cs typeface="+mj-cs"/>
              </a:rPr>
              <a:t>Internet</a:t>
            </a:r>
          </a:p>
        </p:txBody>
      </p:sp>
      <p:grpSp>
        <p:nvGrpSpPr>
          <p:cNvPr id="150" name="149 - Ομάδα"/>
          <p:cNvGrpSpPr/>
          <p:nvPr/>
        </p:nvGrpSpPr>
        <p:grpSpPr>
          <a:xfrm>
            <a:off x="4214810" y="3429000"/>
            <a:ext cx="442089" cy="459994"/>
            <a:chOff x="3282179" y="5143512"/>
            <a:chExt cx="442089" cy="459994"/>
          </a:xfrm>
        </p:grpSpPr>
        <p:grpSp>
          <p:nvGrpSpPr>
            <p:cNvPr id="72" name="71 - Ομάδα"/>
            <p:cNvGrpSpPr/>
            <p:nvPr/>
          </p:nvGrpSpPr>
          <p:grpSpPr>
            <a:xfrm rot="2291374">
              <a:off x="3282179" y="5236768"/>
              <a:ext cx="428628" cy="366738"/>
              <a:chOff x="4643438" y="4781550"/>
              <a:chExt cx="2286040" cy="2005060"/>
            </a:xfrm>
          </p:grpSpPr>
          <p:sp>
            <p:nvSpPr>
              <p:cNvPr id="73" name="72 - Ελεύθερη σχεδίαση"/>
              <p:cNvSpPr/>
              <p:nvPr/>
            </p:nvSpPr>
            <p:spPr>
              <a:xfrm>
                <a:off x="4730750" y="4781550"/>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4" name="73 - Ελεύθερη σχεδίαση"/>
              <p:cNvSpPr/>
              <p:nvPr/>
            </p:nvSpPr>
            <p:spPr>
              <a:xfrm rot="20323684">
                <a:off x="4997924" y="4902159"/>
                <a:ext cx="889000"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5" name="74 - Ελεύθερη σχεδίαση"/>
              <p:cNvSpPr/>
              <p:nvPr/>
            </p:nvSpPr>
            <p:spPr>
              <a:xfrm flipH="1">
                <a:off x="5715008" y="4786322"/>
                <a:ext cx="955964" cy="1333500"/>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6" name="75 - Ελεύθερη σχεδίαση"/>
              <p:cNvSpPr/>
              <p:nvPr/>
            </p:nvSpPr>
            <p:spPr>
              <a:xfrm flipH="1">
                <a:off x="5689824" y="4801926"/>
                <a:ext cx="506576" cy="1379892"/>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77" name="76 - Ελεύθερη σχεδίαση"/>
              <p:cNvSpPr/>
              <p:nvPr/>
            </p:nvSpPr>
            <p:spPr>
              <a:xfrm rot="20323684">
                <a:off x="5579711" y="4795313"/>
                <a:ext cx="212838" cy="869394"/>
              </a:xfrm>
              <a:custGeom>
                <a:avLst/>
                <a:gdLst>
                  <a:gd name="connsiteX0" fmla="*/ 889000 w 889000"/>
                  <a:gd name="connsiteY0" fmla="*/ 0 h 1333500"/>
                  <a:gd name="connsiteX1" fmla="*/ 127000 w 889000"/>
                  <a:gd name="connsiteY1" fmla="*/ 781050 h 1333500"/>
                  <a:gd name="connsiteX2" fmla="*/ 127000 w 889000"/>
                  <a:gd name="connsiteY2" fmla="*/ 1333500 h 1333500"/>
                </a:gdLst>
                <a:ahLst/>
                <a:cxnLst>
                  <a:cxn ang="0">
                    <a:pos x="connsiteX0" y="connsiteY0"/>
                  </a:cxn>
                  <a:cxn ang="0">
                    <a:pos x="connsiteX1" y="connsiteY1"/>
                  </a:cxn>
                  <a:cxn ang="0">
                    <a:pos x="connsiteX2" y="connsiteY2"/>
                  </a:cxn>
                </a:cxnLst>
                <a:rect l="l" t="t" r="r" b="b"/>
                <a:pathLst>
                  <a:path w="889000" h="1333500">
                    <a:moveTo>
                      <a:pt x="889000" y="0"/>
                    </a:moveTo>
                    <a:cubicBezTo>
                      <a:pt x="571500" y="279400"/>
                      <a:pt x="254000" y="558800"/>
                      <a:pt x="127000" y="781050"/>
                    </a:cubicBezTo>
                    <a:cubicBezTo>
                      <a:pt x="0" y="1003300"/>
                      <a:pt x="63500" y="1168400"/>
                      <a:pt x="127000" y="1333500"/>
                    </a:cubicBezTo>
                  </a:path>
                </a:pathLst>
              </a:custGeom>
              <a:ln w="19050">
                <a:solidFill>
                  <a:srgbClr val="FFFF00"/>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pic>
            <p:nvPicPr>
              <p:cNvPr id="78"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429232" y="5429264"/>
                <a:ext cx="571528" cy="571528"/>
              </a:xfrm>
              <a:prstGeom prst="rect">
                <a:avLst/>
              </a:prstGeom>
              <a:noFill/>
              <a:ln w="9525">
                <a:noFill/>
                <a:miter lim="800000"/>
                <a:headEnd/>
                <a:tailEnd/>
              </a:ln>
            </p:spPr>
          </p:pic>
          <p:pic>
            <p:nvPicPr>
              <p:cNvPr id="79"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715008" y="6000768"/>
                <a:ext cx="571528" cy="571528"/>
              </a:xfrm>
              <a:prstGeom prst="rect">
                <a:avLst/>
              </a:prstGeom>
              <a:noFill/>
              <a:ln w="9525">
                <a:noFill/>
                <a:miter lim="800000"/>
                <a:headEnd/>
                <a:tailEnd/>
              </a:ln>
            </p:spPr>
          </p:pic>
          <p:pic>
            <p:nvPicPr>
              <p:cNvPr id="80"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6357950" y="5929330"/>
                <a:ext cx="571528" cy="571528"/>
              </a:xfrm>
              <a:prstGeom prst="rect">
                <a:avLst/>
              </a:prstGeom>
              <a:noFill/>
              <a:ln w="9525">
                <a:noFill/>
                <a:miter lim="800000"/>
                <a:headEnd/>
                <a:tailEnd/>
              </a:ln>
            </p:spPr>
          </p:pic>
          <p:pic>
            <p:nvPicPr>
              <p:cNvPr id="81"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5143504" y="6215082"/>
                <a:ext cx="571528" cy="571528"/>
              </a:xfrm>
              <a:prstGeom prst="rect">
                <a:avLst/>
              </a:prstGeom>
              <a:noFill/>
              <a:ln w="9525">
                <a:noFill/>
                <a:miter lim="800000"/>
                <a:headEnd/>
                <a:tailEnd/>
              </a:ln>
            </p:spPr>
          </p:pic>
          <p:pic>
            <p:nvPicPr>
              <p:cNvPr id="82" name="Picture 22" descr="C:\Documents and Settings\sofianos\Local Settings\Temporary Internet files\Content.IE5\T4407VQ8\MCj04316420000[1].png"/>
              <p:cNvPicPr>
                <a:picLocks noChangeAspect="1" noChangeArrowheads="1"/>
              </p:cNvPicPr>
              <p:nvPr/>
            </p:nvPicPr>
            <p:blipFill>
              <a:blip r:embed="rId11" cstate="print"/>
              <a:srcRect/>
              <a:stretch>
                <a:fillRect/>
              </a:stretch>
            </p:blipFill>
            <p:spPr bwMode="auto">
              <a:xfrm>
                <a:off x="4643438" y="5929330"/>
                <a:ext cx="571528" cy="571528"/>
              </a:xfrm>
              <a:prstGeom prst="rect">
                <a:avLst/>
              </a:prstGeom>
              <a:noFill/>
              <a:ln w="9525">
                <a:noFill/>
                <a:miter lim="800000"/>
                <a:headEnd/>
                <a:tailEnd/>
              </a:ln>
            </p:spPr>
          </p:pic>
        </p:grpSp>
        <p:pic>
          <p:nvPicPr>
            <p:cNvPr id="83" name="Picture 21" descr="C:\Documents and Settings\sofianos\Local Settings\Temporary Internet files\Content.IE5\T4407VQ8\MCj04316160000[1].png"/>
            <p:cNvPicPr>
              <a:picLocks noChangeAspect="1" noChangeArrowheads="1"/>
            </p:cNvPicPr>
            <p:nvPr/>
          </p:nvPicPr>
          <p:blipFill>
            <a:blip r:embed="rId10" cstate="print"/>
            <a:srcRect/>
            <a:stretch>
              <a:fillRect/>
            </a:stretch>
          </p:blipFill>
          <p:spPr bwMode="auto">
            <a:xfrm>
              <a:off x="3500430" y="5143512"/>
              <a:ext cx="223838" cy="223838"/>
            </a:xfrm>
            <a:prstGeom prst="rect">
              <a:avLst/>
            </a:prstGeom>
            <a:noFill/>
            <a:ln w="9525">
              <a:noFill/>
              <a:miter lim="800000"/>
              <a:headEnd/>
              <a:tailEnd/>
            </a:ln>
          </p:spPr>
        </p:pic>
      </p:grpSp>
      <p:sp>
        <p:nvSpPr>
          <p:cNvPr id="136" name="135 - Ορθογώνιο"/>
          <p:cNvSpPr/>
          <p:nvPr/>
        </p:nvSpPr>
        <p:spPr>
          <a:xfrm>
            <a:off x="4500562" y="3429000"/>
            <a:ext cx="1000132" cy="288147"/>
          </a:xfrm>
          <a:prstGeom prst="rect">
            <a:avLst/>
          </a:prstGeom>
        </p:spPr>
        <p:txBody>
          <a:bodyPr wrap="square" lIns="36000" tIns="36000" rIns="36000" bIns="36000">
            <a:spAutoFit/>
          </a:bodyPr>
          <a:lstStyle/>
          <a:p>
            <a:r>
              <a:rPr lang="en-US" sz="1400" b="1" dirty="0">
                <a:effectLst>
                  <a:outerShdw blurRad="38100" dist="38100" dir="2700000" algn="tl">
                    <a:srgbClr val="000000">
                      <a:alpha val="43137"/>
                    </a:srgbClr>
                  </a:outerShdw>
                </a:effectLst>
                <a:latin typeface="Calibri" pitchFamily="34" charset="0"/>
              </a:rPr>
              <a:t>ISP- server</a:t>
            </a:r>
            <a:endParaRPr lang="el-GR" sz="1400" dirty="0"/>
          </a:p>
        </p:txBody>
      </p:sp>
      <p:cxnSp>
        <p:nvCxnSpPr>
          <p:cNvPr id="151" name="150 - Γωνιακή σύνδεση"/>
          <p:cNvCxnSpPr>
            <a:endCxn id="136" idx="1"/>
          </p:cNvCxnSpPr>
          <p:nvPr/>
        </p:nvCxnSpPr>
        <p:spPr>
          <a:xfrm flipV="1">
            <a:off x="1285852" y="3573074"/>
            <a:ext cx="3214710" cy="2999198"/>
          </a:xfrm>
          <a:prstGeom prst="bentConnector3">
            <a:avLst>
              <a:gd name="adj1" fmla="val 92879"/>
            </a:avLst>
          </a:prstGeom>
          <a:ln w="3175">
            <a:solidFill>
              <a:srgbClr val="FFFF99"/>
            </a:solidFill>
            <a:tailEnd type="arrow"/>
          </a:ln>
        </p:spPr>
        <p:style>
          <a:lnRef idx="1">
            <a:schemeClr val="accent1"/>
          </a:lnRef>
          <a:fillRef idx="0">
            <a:schemeClr val="accent1"/>
          </a:fillRef>
          <a:effectRef idx="0">
            <a:schemeClr val="accent1"/>
          </a:effectRef>
          <a:fontRef idx="minor">
            <a:schemeClr val="tx1"/>
          </a:fontRef>
        </p:style>
      </p:cxnSp>
      <p:sp>
        <p:nvSpPr>
          <p:cNvPr id="132" name="131 - Ψαλίδισμα μίας γωνίας του ορθογωνίου"/>
          <p:cNvSpPr/>
          <p:nvPr/>
        </p:nvSpPr>
        <p:spPr>
          <a:xfrm>
            <a:off x="1357290" y="1142984"/>
            <a:ext cx="71438" cy="71438"/>
          </a:xfrm>
          <a:prstGeom prst="snip1Rect">
            <a:avLst/>
          </a:prstGeom>
          <a:solidFill>
            <a:srgbClr val="FF3300"/>
          </a:solidFill>
          <a:effectLst>
            <a:glow rad="101600">
              <a:schemeClr val="accent2">
                <a:satMod val="175000"/>
                <a:alpha val="40000"/>
              </a:schemeClr>
            </a:glow>
            <a:outerShdw blurRad="40000" dist="23000" dir="5400000" rotWithShape="0">
              <a:srgbClr val="000000">
                <a:alpha val="35000"/>
              </a:srgbClr>
            </a:outerShdw>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l-GR" dirty="0"/>
          </a:p>
        </p:txBody>
      </p:sp>
      <p:sp>
        <p:nvSpPr>
          <p:cNvPr id="152" name="151 - Ελεύθερη σχεδίαση"/>
          <p:cNvSpPr/>
          <p:nvPr/>
        </p:nvSpPr>
        <p:spPr>
          <a:xfrm>
            <a:off x="1087820" y="906517"/>
            <a:ext cx="6881649" cy="5954111"/>
          </a:xfrm>
          <a:custGeom>
            <a:avLst/>
            <a:gdLst>
              <a:gd name="connsiteX0" fmla="*/ 6274677 w 6881649"/>
              <a:gd name="connsiteY0" fmla="*/ 4122683 h 5954111"/>
              <a:gd name="connsiteX1" fmla="*/ 6747642 w 6881649"/>
              <a:gd name="connsiteY1" fmla="*/ 3586655 h 5954111"/>
              <a:gd name="connsiteX2" fmla="*/ 6810704 w 6881649"/>
              <a:gd name="connsiteY2" fmla="*/ 3239814 h 5954111"/>
              <a:gd name="connsiteX3" fmla="*/ 6321973 w 6881649"/>
              <a:gd name="connsiteY3" fmla="*/ 2719552 h 5954111"/>
              <a:gd name="connsiteX4" fmla="*/ 5675587 w 6881649"/>
              <a:gd name="connsiteY4" fmla="*/ 2278117 h 5954111"/>
              <a:gd name="connsiteX5" fmla="*/ 4761187 w 6881649"/>
              <a:gd name="connsiteY5" fmla="*/ 1868214 h 5954111"/>
              <a:gd name="connsiteX6" fmla="*/ 4209394 w 6881649"/>
              <a:gd name="connsiteY6" fmla="*/ 1726324 h 5954111"/>
              <a:gd name="connsiteX7" fmla="*/ 3547242 w 6881649"/>
              <a:gd name="connsiteY7" fmla="*/ 1584435 h 5954111"/>
              <a:gd name="connsiteX8" fmla="*/ 3310759 w 6881649"/>
              <a:gd name="connsiteY8" fmla="*/ 1600200 h 5954111"/>
              <a:gd name="connsiteX9" fmla="*/ 3216166 w 6881649"/>
              <a:gd name="connsiteY9" fmla="*/ 1710559 h 5954111"/>
              <a:gd name="connsiteX10" fmla="*/ 3310759 w 6881649"/>
              <a:gd name="connsiteY10" fmla="*/ 1868214 h 5954111"/>
              <a:gd name="connsiteX11" fmla="*/ 3452649 w 6881649"/>
              <a:gd name="connsiteY11" fmla="*/ 2136228 h 5954111"/>
              <a:gd name="connsiteX12" fmla="*/ 3468414 w 6881649"/>
              <a:gd name="connsiteY12" fmla="*/ 2325414 h 5954111"/>
              <a:gd name="connsiteX13" fmla="*/ 3279228 w 6881649"/>
              <a:gd name="connsiteY13" fmla="*/ 2814145 h 5954111"/>
              <a:gd name="connsiteX14" fmla="*/ 2790497 w 6881649"/>
              <a:gd name="connsiteY14" fmla="*/ 3287111 h 5954111"/>
              <a:gd name="connsiteX15" fmla="*/ 2159877 w 6881649"/>
              <a:gd name="connsiteY15" fmla="*/ 3996559 h 5954111"/>
              <a:gd name="connsiteX16" fmla="*/ 1450428 w 6881649"/>
              <a:gd name="connsiteY16" fmla="*/ 4674476 h 5954111"/>
              <a:gd name="connsiteX17" fmla="*/ 488732 w 6881649"/>
              <a:gd name="connsiteY17" fmla="*/ 5604642 h 5954111"/>
              <a:gd name="connsiteX18" fmla="*/ 283780 w 6881649"/>
              <a:gd name="connsiteY18" fmla="*/ 5667704 h 5954111"/>
              <a:gd name="connsiteX19" fmla="*/ 441435 w 6881649"/>
              <a:gd name="connsiteY19" fmla="*/ 3886200 h 5954111"/>
              <a:gd name="connsiteX20" fmla="*/ 756746 w 6881649"/>
              <a:gd name="connsiteY20" fmla="*/ 2498835 h 5954111"/>
              <a:gd name="connsiteX21" fmla="*/ 1308539 w 6881649"/>
              <a:gd name="connsiteY21" fmla="*/ 2057400 h 5954111"/>
              <a:gd name="connsiteX22" fmla="*/ 1781504 w 6881649"/>
              <a:gd name="connsiteY22" fmla="*/ 1931276 h 5954111"/>
              <a:gd name="connsiteX23" fmla="*/ 2017987 w 6881649"/>
              <a:gd name="connsiteY23" fmla="*/ 1631731 h 5954111"/>
              <a:gd name="connsiteX24" fmla="*/ 2112580 w 6881649"/>
              <a:gd name="connsiteY24" fmla="*/ 969580 h 5954111"/>
              <a:gd name="connsiteX25" fmla="*/ 2065283 w 6881649"/>
              <a:gd name="connsiteY25" fmla="*/ 228600 h 5954111"/>
              <a:gd name="connsiteX26" fmla="*/ 1970690 w 6881649"/>
              <a:gd name="connsiteY26" fmla="*/ 70945 h 5954111"/>
              <a:gd name="connsiteX27" fmla="*/ 268014 w 6881649"/>
              <a:gd name="connsiteY27" fmla="*/ 39414 h 5954111"/>
              <a:gd name="connsiteX28" fmla="*/ 362608 w 6881649"/>
              <a:gd name="connsiteY28" fmla="*/ 307428 h 5954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881649" h="5954111">
                <a:moveTo>
                  <a:pt x="6274677" y="4122683"/>
                </a:moveTo>
                <a:cubicBezTo>
                  <a:pt x="6466490" y="3928241"/>
                  <a:pt x="6658304" y="3733800"/>
                  <a:pt x="6747642" y="3586655"/>
                </a:cubicBezTo>
                <a:cubicBezTo>
                  <a:pt x="6836980" y="3439510"/>
                  <a:pt x="6881649" y="3384331"/>
                  <a:pt x="6810704" y="3239814"/>
                </a:cubicBezTo>
                <a:cubicBezTo>
                  <a:pt x="6739759" y="3095297"/>
                  <a:pt x="6511159" y="2879835"/>
                  <a:pt x="6321973" y="2719552"/>
                </a:cubicBezTo>
                <a:cubicBezTo>
                  <a:pt x="6132787" y="2559269"/>
                  <a:pt x="5935718" y="2420007"/>
                  <a:pt x="5675587" y="2278117"/>
                </a:cubicBezTo>
                <a:cubicBezTo>
                  <a:pt x="5415456" y="2136227"/>
                  <a:pt x="5005552" y="1960179"/>
                  <a:pt x="4761187" y="1868214"/>
                </a:cubicBezTo>
                <a:cubicBezTo>
                  <a:pt x="4516822" y="1776249"/>
                  <a:pt x="4411718" y="1773620"/>
                  <a:pt x="4209394" y="1726324"/>
                </a:cubicBezTo>
                <a:cubicBezTo>
                  <a:pt x="4007070" y="1679028"/>
                  <a:pt x="3697014" y="1605456"/>
                  <a:pt x="3547242" y="1584435"/>
                </a:cubicBezTo>
                <a:cubicBezTo>
                  <a:pt x="3397470" y="1563414"/>
                  <a:pt x="3365938" y="1579179"/>
                  <a:pt x="3310759" y="1600200"/>
                </a:cubicBezTo>
                <a:cubicBezTo>
                  <a:pt x="3255580" y="1621221"/>
                  <a:pt x="3216166" y="1665890"/>
                  <a:pt x="3216166" y="1710559"/>
                </a:cubicBezTo>
                <a:cubicBezTo>
                  <a:pt x="3216166" y="1755228"/>
                  <a:pt x="3271345" y="1797269"/>
                  <a:pt x="3310759" y="1868214"/>
                </a:cubicBezTo>
                <a:cubicBezTo>
                  <a:pt x="3350173" y="1939159"/>
                  <a:pt x="3426373" y="2060028"/>
                  <a:pt x="3452649" y="2136228"/>
                </a:cubicBezTo>
                <a:cubicBezTo>
                  <a:pt x="3478925" y="2212428"/>
                  <a:pt x="3497318" y="2212428"/>
                  <a:pt x="3468414" y="2325414"/>
                </a:cubicBezTo>
                <a:cubicBezTo>
                  <a:pt x="3439511" y="2438400"/>
                  <a:pt x="3392214" y="2653862"/>
                  <a:pt x="3279228" y="2814145"/>
                </a:cubicBezTo>
                <a:cubicBezTo>
                  <a:pt x="3166242" y="2974428"/>
                  <a:pt x="2977055" y="3090042"/>
                  <a:pt x="2790497" y="3287111"/>
                </a:cubicBezTo>
                <a:cubicBezTo>
                  <a:pt x="2603939" y="3484180"/>
                  <a:pt x="2383222" y="3765332"/>
                  <a:pt x="2159877" y="3996559"/>
                </a:cubicBezTo>
                <a:cubicBezTo>
                  <a:pt x="1936532" y="4227787"/>
                  <a:pt x="1450428" y="4674476"/>
                  <a:pt x="1450428" y="4674476"/>
                </a:cubicBezTo>
                <a:cubicBezTo>
                  <a:pt x="1171904" y="4942490"/>
                  <a:pt x="683173" y="5439104"/>
                  <a:pt x="488732" y="5604642"/>
                </a:cubicBezTo>
                <a:cubicBezTo>
                  <a:pt x="294291" y="5770180"/>
                  <a:pt x="291663" y="5954111"/>
                  <a:pt x="283780" y="5667704"/>
                </a:cubicBezTo>
                <a:cubicBezTo>
                  <a:pt x="275897" y="5381297"/>
                  <a:pt x="362607" y="4414345"/>
                  <a:pt x="441435" y="3886200"/>
                </a:cubicBezTo>
                <a:cubicBezTo>
                  <a:pt x="520263" y="3358055"/>
                  <a:pt x="612229" y="2803635"/>
                  <a:pt x="756746" y="2498835"/>
                </a:cubicBezTo>
                <a:cubicBezTo>
                  <a:pt x="901263" y="2194035"/>
                  <a:pt x="1137746" y="2151993"/>
                  <a:pt x="1308539" y="2057400"/>
                </a:cubicBezTo>
                <a:cubicBezTo>
                  <a:pt x="1479332" y="1962807"/>
                  <a:pt x="1663263" y="2002221"/>
                  <a:pt x="1781504" y="1931276"/>
                </a:cubicBezTo>
                <a:cubicBezTo>
                  <a:pt x="1899745" y="1860331"/>
                  <a:pt x="1962808" y="1792014"/>
                  <a:pt x="2017987" y="1631731"/>
                </a:cubicBezTo>
                <a:cubicBezTo>
                  <a:pt x="2073166" y="1471448"/>
                  <a:pt x="2104697" y="1203435"/>
                  <a:pt x="2112580" y="969580"/>
                </a:cubicBezTo>
                <a:cubicBezTo>
                  <a:pt x="2120463" y="735725"/>
                  <a:pt x="2088931" y="378373"/>
                  <a:pt x="2065283" y="228600"/>
                </a:cubicBezTo>
                <a:cubicBezTo>
                  <a:pt x="2041635" y="78827"/>
                  <a:pt x="2270235" y="102476"/>
                  <a:pt x="1970690" y="70945"/>
                </a:cubicBezTo>
                <a:cubicBezTo>
                  <a:pt x="1671145" y="39414"/>
                  <a:pt x="536028" y="0"/>
                  <a:pt x="268014" y="39414"/>
                </a:cubicBezTo>
                <a:cubicBezTo>
                  <a:pt x="0" y="78828"/>
                  <a:pt x="181304" y="193128"/>
                  <a:pt x="362608" y="307428"/>
                </a:cubicBezTo>
              </a:path>
            </a:pathLst>
          </a:custGeom>
          <a:ln w="9525">
            <a:solidFill>
              <a:srgbClr val="CCFF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ln>
                <a:solidFill>
                  <a:srgbClr val="FFC000"/>
                </a:solidFill>
              </a:ln>
            </a:endParaRPr>
          </a:p>
        </p:txBody>
      </p:sp>
      <p:pic>
        <p:nvPicPr>
          <p:cNvPr id="1027" name="Picture 3"/>
          <p:cNvPicPr>
            <a:picLocks noChangeAspect="1" noChangeArrowheads="1"/>
          </p:cNvPicPr>
          <p:nvPr/>
        </p:nvPicPr>
        <p:blipFill>
          <a:blip r:embed="rId26" cstate="print"/>
          <a:srcRect/>
          <a:stretch>
            <a:fillRect/>
          </a:stretch>
        </p:blipFill>
        <p:spPr bwMode="auto">
          <a:xfrm>
            <a:off x="571472" y="1071546"/>
            <a:ext cx="571505" cy="428628"/>
          </a:xfrm>
          <a:prstGeom prst="rect">
            <a:avLst/>
          </a:prstGeom>
          <a:noFill/>
          <a:ln w="9525">
            <a:noFill/>
            <a:miter lim="800000"/>
            <a:headEnd/>
            <a:tailEnd/>
          </a:ln>
          <a:effectLst/>
        </p:spPr>
      </p:pic>
      <p:pic>
        <p:nvPicPr>
          <p:cNvPr id="133" name="Picture 17" descr="C:\Documents and Settings\sofianos\Local Settings\Temporary Internet files\Content.IE5\8K2PQG0J\MCj04315640000[1].png"/>
          <p:cNvPicPr>
            <a:picLocks noChangeAspect="1" noChangeArrowheads="1"/>
          </p:cNvPicPr>
          <p:nvPr/>
        </p:nvPicPr>
        <p:blipFill>
          <a:blip r:embed="rId27" cstate="print">
            <a:duotone>
              <a:prstClr val="black"/>
              <a:schemeClr val="accent3">
                <a:tint val="45000"/>
                <a:satMod val="400000"/>
              </a:schemeClr>
            </a:duotone>
          </a:blip>
          <a:srcRect/>
          <a:stretch>
            <a:fillRect/>
          </a:stretch>
        </p:blipFill>
        <p:spPr bwMode="auto">
          <a:xfrm>
            <a:off x="8429652" y="2428868"/>
            <a:ext cx="561980" cy="565727"/>
          </a:xfrm>
          <a:prstGeom prst="rect">
            <a:avLst/>
          </a:prstGeom>
          <a:noFill/>
          <a:ln w="9525">
            <a:noFill/>
            <a:miter lim="800000"/>
            <a:headEnd/>
            <a:tailEnd/>
          </a:ln>
        </p:spPr>
      </p:pic>
      <p:sp>
        <p:nvSpPr>
          <p:cNvPr id="141" name="140 - Ορθογώνιο"/>
          <p:cNvSpPr/>
          <p:nvPr/>
        </p:nvSpPr>
        <p:spPr>
          <a:xfrm>
            <a:off x="7715272" y="4143380"/>
            <a:ext cx="1000132" cy="442035"/>
          </a:xfrm>
          <a:prstGeom prst="rect">
            <a:avLst/>
          </a:prstGeom>
        </p:spPr>
        <p:txBody>
          <a:bodyPr wrap="square" lIns="36000" tIns="36000" rIns="36000" bIns="36000">
            <a:spAutoFit/>
          </a:bodyPr>
          <a:lstStyle/>
          <a:p>
            <a:r>
              <a:rPr lang="en-US" sz="1200" b="1" dirty="0">
                <a:solidFill>
                  <a:srgbClr val="CCFF66"/>
                </a:solidFill>
                <a:effectLst>
                  <a:outerShdw blurRad="38100" dist="38100" dir="2700000" algn="tl">
                    <a:srgbClr val="000000">
                      <a:alpha val="43137"/>
                    </a:srgbClr>
                  </a:outerShdw>
                </a:effectLst>
                <a:latin typeface="Calibri" pitchFamily="34" charset="0"/>
              </a:rPr>
              <a:t>web server</a:t>
            </a:r>
          </a:p>
          <a:p>
            <a:r>
              <a:rPr lang="en-US" sz="1200" b="1" dirty="0">
                <a:solidFill>
                  <a:srgbClr val="CCFF66"/>
                </a:solidFill>
                <a:effectLst>
                  <a:outerShdw blurRad="38100" dist="38100" dir="2700000" algn="tl">
                    <a:srgbClr val="000000">
                      <a:alpha val="43137"/>
                    </a:srgbClr>
                  </a:outerShdw>
                </a:effectLst>
                <a:latin typeface="Calibri" pitchFamily="34" charset="0"/>
              </a:rPr>
              <a:t>(</a:t>
            </a:r>
            <a:r>
              <a:rPr lang="el-GR" sz="1200" b="1" dirty="0">
                <a:solidFill>
                  <a:srgbClr val="CCFF66"/>
                </a:solidFill>
                <a:effectLst>
                  <a:outerShdw blurRad="38100" dist="38100" dir="2700000" algn="tl">
                    <a:srgbClr val="000000">
                      <a:alpha val="43137"/>
                    </a:srgbClr>
                  </a:outerShdw>
                </a:effectLst>
                <a:latin typeface="Calibri" pitchFamily="34" charset="0"/>
              </a:rPr>
              <a:t>ιστοσελίδες)</a:t>
            </a:r>
            <a:endParaRPr lang="el-GR" sz="1200" dirty="0">
              <a:solidFill>
                <a:srgbClr val="CCFF66"/>
              </a:solidFill>
            </a:endParaRPr>
          </a:p>
        </p:txBody>
      </p:sp>
      <p:pic>
        <p:nvPicPr>
          <p:cNvPr id="147" name="Picture 3"/>
          <p:cNvPicPr>
            <a:picLocks noChangeAspect="1" noChangeArrowheads="1"/>
          </p:cNvPicPr>
          <p:nvPr/>
        </p:nvPicPr>
        <p:blipFill>
          <a:blip r:embed="rId26" cstate="print"/>
          <a:srcRect/>
          <a:stretch>
            <a:fillRect/>
          </a:stretch>
        </p:blipFill>
        <p:spPr bwMode="auto">
          <a:xfrm>
            <a:off x="7143768" y="4643446"/>
            <a:ext cx="571505" cy="428628"/>
          </a:xfrm>
          <a:prstGeom prst="rect">
            <a:avLst/>
          </a:prstGeom>
          <a:noFill/>
          <a:ln w="9525">
            <a:solidFill>
              <a:srgbClr val="FF0000"/>
            </a:solidFill>
            <a:miter lim="800000"/>
            <a:headEnd/>
            <a:tailEnd/>
          </a:ln>
          <a:effectLst>
            <a:glow rad="63500">
              <a:schemeClr val="accent2">
                <a:satMod val="175000"/>
                <a:alpha val="40000"/>
              </a:schemeClr>
            </a:glow>
          </a:effectLst>
        </p:spPr>
      </p:pic>
      <p:sp>
        <p:nvSpPr>
          <p:cNvPr id="153" name="152 - Ορθογώνιο"/>
          <p:cNvSpPr/>
          <p:nvPr/>
        </p:nvSpPr>
        <p:spPr>
          <a:xfrm>
            <a:off x="7072330" y="4905908"/>
            <a:ext cx="1785950" cy="380480"/>
          </a:xfrm>
          <a:prstGeom prst="rect">
            <a:avLst/>
          </a:prstGeom>
        </p:spPr>
        <p:txBody>
          <a:bodyPr wrap="square" lIns="36000" tIns="36000" rIns="36000" bIns="36000">
            <a:spAutoFit/>
          </a:bodyPr>
          <a:lstStyle/>
          <a:p>
            <a:r>
              <a:rPr lang="en-US" sz="1000" b="1" dirty="0">
                <a:solidFill>
                  <a:srgbClr val="002060"/>
                </a:solidFill>
                <a:effectLst>
                  <a:outerShdw blurRad="38100" dist="38100" dir="2700000" algn="tl">
                    <a:srgbClr val="000000">
                      <a:alpha val="43137"/>
                    </a:srgbClr>
                  </a:outerShdw>
                </a:effectLst>
                <a:latin typeface="Calibri" pitchFamily="34" charset="0"/>
              </a:rPr>
              <a:t>URL:</a:t>
            </a:r>
          </a:p>
          <a:p>
            <a:r>
              <a:rPr lang="en-US" sz="1000" b="1" dirty="0">
                <a:solidFill>
                  <a:srgbClr val="FFFF00"/>
                </a:solidFill>
                <a:effectLst>
                  <a:outerShdw blurRad="38100" dist="38100" dir="2700000" algn="tl">
                    <a:srgbClr val="000000">
                      <a:alpha val="43137"/>
                    </a:srgbClr>
                  </a:outerShdw>
                </a:effectLst>
                <a:latin typeface="Calibri" pitchFamily="34" charset="0"/>
              </a:rPr>
              <a:t>http://www.paradisehotel.com</a:t>
            </a:r>
            <a:endParaRPr lang="el-GR" sz="1000" dirty="0">
              <a:solidFill>
                <a:srgbClr val="FFFF00"/>
              </a:solidFill>
            </a:endParaRPr>
          </a:p>
        </p:txBody>
      </p:sp>
      <p:sp>
        <p:nvSpPr>
          <p:cNvPr id="154" name="153 - Ορθογώνιο"/>
          <p:cNvSpPr/>
          <p:nvPr/>
        </p:nvSpPr>
        <p:spPr>
          <a:xfrm>
            <a:off x="6429388" y="2714620"/>
            <a:ext cx="1000132" cy="442035"/>
          </a:xfrm>
          <a:prstGeom prst="rect">
            <a:avLst/>
          </a:prstGeom>
        </p:spPr>
        <p:txBody>
          <a:bodyPr wrap="square" lIns="36000" tIns="36000" rIns="36000" bIns="36000">
            <a:spAutoFit/>
          </a:bodyPr>
          <a:lstStyle/>
          <a:p>
            <a:pPr algn="ctr"/>
            <a:r>
              <a:rPr lang="en-US" sz="1200" b="1" dirty="0">
                <a:solidFill>
                  <a:srgbClr val="FFFF66"/>
                </a:solidFill>
                <a:effectLst>
                  <a:outerShdw blurRad="38100" dist="38100" dir="2700000" algn="tl">
                    <a:srgbClr val="000000">
                      <a:alpha val="43137"/>
                    </a:srgbClr>
                  </a:outerShdw>
                </a:effectLst>
                <a:latin typeface="Calibri" pitchFamily="34" charset="0"/>
              </a:rPr>
              <a:t>Domain name server</a:t>
            </a:r>
            <a:endParaRPr lang="el-GR" sz="1200" dirty="0">
              <a:solidFill>
                <a:srgbClr val="FFFF66"/>
              </a:solidFill>
            </a:endParaRPr>
          </a:p>
        </p:txBody>
      </p:sp>
      <p:sp>
        <p:nvSpPr>
          <p:cNvPr id="155" name="154 - Ορθογώνιο"/>
          <p:cNvSpPr/>
          <p:nvPr/>
        </p:nvSpPr>
        <p:spPr>
          <a:xfrm>
            <a:off x="3143240" y="3286124"/>
            <a:ext cx="1000132" cy="257369"/>
          </a:xfrm>
          <a:prstGeom prst="rect">
            <a:avLst/>
          </a:prstGeom>
        </p:spPr>
        <p:txBody>
          <a:bodyPr wrap="square" lIns="36000" tIns="36000" rIns="36000" bIns="36000">
            <a:spAutoFit/>
          </a:bodyPr>
          <a:lstStyle/>
          <a:p>
            <a:pPr algn="ctr"/>
            <a:r>
              <a:rPr lang="en-US" sz="1200" b="1" dirty="0">
                <a:solidFill>
                  <a:srgbClr val="CCFF66"/>
                </a:solidFill>
                <a:effectLst>
                  <a:outerShdw blurRad="38100" dist="38100" dir="2700000" algn="tl">
                    <a:srgbClr val="000000">
                      <a:alpha val="43137"/>
                    </a:srgbClr>
                  </a:outerShdw>
                </a:effectLst>
                <a:latin typeface="Calibri" pitchFamily="34" charset="0"/>
              </a:rPr>
              <a:t>e-mail server</a:t>
            </a:r>
            <a:endParaRPr lang="el-GR" sz="1200" dirty="0">
              <a:solidFill>
                <a:srgbClr val="CCFF66"/>
              </a:solidFill>
            </a:endParaRPr>
          </a:p>
        </p:txBody>
      </p:sp>
      <p:pic>
        <p:nvPicPr>
          <p:cNvPr id="156" name="Picture 23" descr="C:\Documents and Settings\sofianos\Local Settings\Temporary Internet files\Content.IE5\04R5HO20\MCj04247920000[1].wmf"/>
          <p:cNvPicPr>
            <a:picLocks noChangeAspect="1" noChangeArrowheads="1"/>
          </p:cNvPicPr>
          <p:nvPr/>
        </p:nvPicPr>
        <p:blipFill>
          <a:blip r:embed="rId14">
            <a:duotone>
              <a:prstClr val="black"/>
              <a:schemeClr val="accent3">
                <a:tint val="45000"/>
                <a:satMod val="400000"/>
              </a:schemeClr>
            </a:duotone>
          </a:blip>
          <a:srcRect/>
          <a:stretch>
            <a:fillRect/>
          </a:stretch>
        </p:blipFill>
        <p:spPr bwMode="auto">
          <a:xfrm>
            <a:off x="5500694" y="1643050"/>
            <a:ext cx="484315" cy="527658"/>
          </a:xfrm>
          <a:prstGeom prst="rect">
            <a:avLst/>
          </a:prstGeom>
          <a:noFill/>
          <a:ln w="9525">
            <a:noFill/>
            <a:miter lim="800000"/>
            <a:headEnd/>
            <a:tailEnd/>
          </a:ln>
        </p:spPr>
      </p:pic>
      <p:pic>
        <p:nvPicPr>
          <p:cNvPr id="157" name="Picture 23" descr="C:\Documents and Settings\sofianos\Local Settings\Temporary Internet files\Content.IE5\04R5HO20\MCj04247920000[1].wmf"/>
          <p:cNvPicPr>
            <a:picLocks noChangeAspect="1" noChangeArrowheads="1"/>
          </p:cNvPicPr>
          <p:nvPr/>
        </p:nvPicPr>
        <p:blipFill>
          <a:blip r:embed="rId14">
            <a:duotone>
              <a:prstClr val="black"/>
              <a:schemeClr val="accent3">
                <a:tint val="45000"/>
                <a:satMod val="400000"/>
              </a:schemeClr>
            </a:duotone>
          </a:blip>
          <a:srcRect/>
          <a:stretch>
            <a:fillRect/>
          </a:stretch>
        </p:blipFill>
        <p:spPr bwMode="auto">
          <a:xfrm>
            <a:off x="8072462" y="2071678"/>
            <a:ext cx="347666" cy="378780"/>
          </a:xfrm>
          <a:prstGeom prst="rect">
            <a:avLst/>
          </a:prstGeom>
          <a:noFill/>
          <a:ln w="9525">
            <a:noFill/>
            <a:miter lim="800000"/>
            <a:headEnd/>
            <a:tailEnd/>
          </a:ln>
        </p:spPr>
      </p:pic>
      <p:pic>
        <p:nvPicPr>
          <p:cNvPr id="149" name="Picture 4"/>
          <p:cNvPicPr>
            <a:picLocks noChangeAspect="1" noChangeArrowheads="1"/>
          </p:cNvPicPr>
          <p:nvPr/>
        </p:nvPicPr>
        <p:blipFill>
          <a:blip r:embed="rId28"/>
          <a:srcRect/>
          <a:stretch>
            <a:fillRect/>
          </a:stretch>
        </p:blipFill>
        <p:spPr bwMode="auto">
          <a:xfrm>
            <a:off x="1142976" y="3429000"/>
            <a:ext cx="514350" cy="523875"/>
          </a:xfrm>
          <a:prstGeom prst="rect">
            <a:avLst/>
          </a:prstGeom>
          <a:noFill/>
          <a:ln w="9525">
            <a:noFill/>
            <a:miter lim="800000"/>
            <a:headEnd/>
            <a:tailEnd/>
          </a:ln>
          <a:effectLst/>
        </p:spPr>
      </p:pic>
      <p:sp>
        <p:nvSpPr>
          <p:cNvPr id="2" name="Θέση υποσέλιδου 1">
            <a:extLst>
              <a:ext uri="{FF2B5EF4-FFF2-40B4-BE49-F238E27FC236}">
                <a16:creationId xmlns:a16="http://schemas.microsoft.com/office/drawing/2014/main" id="{9919FB14-B1C1-4A44-ACB5-143BD6059E4C}"/>
              </a:ext>
            </a:extLst>
          </p:cNvPr>
          <p:cNvSpPr>
            <a:spLocks noGrp="1"/>
          </p:cNvSpPr>
          <p:nvPr>
            <p:ph type="ftr" sz="quarter" idx="11"/>
          </p:nvPr>
        </p:nvSpPr>
        <p:spPr/>
        <p:txBody>
          <a:bodyPr/>
          <a:lstStyle/>
          <a:p>
            <a:pPr>
              <a:defRPr/>
            </a:pPr>
            <a:r>
              <a:rPr lang="el-GR"/>
              <a:t>Επιμέλεια: Γιάννης Κουρκουνάκης</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fade">
                                      <p:cBhvr>
                                        <p:cTn id="7" dur="2000"/>
                                        <p:tgtEl>
                                          <p:spTgt spid="14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4"/>
                                        </p:tgtEl>
                                        <p:attrNameLst>
                                          <p:attrName>style.visibility</p:attrName>
                                        </p:attrNameLst>
                                      </p:cBhvr>
                                      <p:to>
                                        <p:strVal val="visible"/>
                                      </p:to>
                                    </p:set>
                                    <p:animEffect transition="in" filter="fade">
                                      <p:cBhvr>
                                        <p:cTn id="12" dur="2000"/>
                                        <p:tgtEl>
                                          <p:spTgt spid="14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45"/>
                                        </p:tgtEl>
                                        <p:attrNameLst>
                                          <p:attrName>style.visibility</p:attrName>
                                        </p:attrNameLst>
                                      </p:cBhvr>
                                      <p:to>
                                        <p:strVal val="visible"/>
                                      </p:to>
                                    </p:set>
                                    <p:anim calcmode="lin" valueType="num">
                                      <p:cBhvr additive="base">
                                        <p:cTn id="17" dur="500" fill="hold"/>
                                        <p:tgtEl>
                                          <p:spTgt spid="145"/>
                                        </p:tgtEl>
                                        <p:attrNameLst>
                                          <p:attrName>ppt_x</p:attrName>
                                        </p:attrNameLst>
                                      </p:cBhvr>
                                      <p:tavLst>
                                        <p:tav tm="0">
                                          <p:val>
                                            <p:strVal val="0-#ppt_w/2"/>
                                          </p:val>
                                        </p:tav>
                                        <p:tav tm="100000">
                                          <p:val>
                                            <p:strVal val="#ppt_x"/>
                                          </p:val>
                                        </p:tav>
                                      </p:tavLst>
                                    </p:anim>
                                    <p:anim calcmode="lin" valueType="num">
                                      <p:cBhvr additive="base">
                                        <p:cTn id="18" dur="500" fill="hold"/>
                                        <p:tgtEl>
                                          <p:spTgt spid="14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1"/>
                                        </p:tgtEl>
                                        <p:attrNameLst>
                                          <p:attrName>style.visibility</p:attrName>
                                        </p:attrNameLst>
                                      </p:cBhvr>
                                      <p:to>
                                        <p:strVal val="visible"/>
                                      </p:to>
                                    </p:set>
                                    <p:animEffect transition="in" filter="fade">
                                      <p:cBhvr>
                                        <p:cTn id="23" dur="2000"/>
                                        <p:tgtEl>
                                          <p:spTgt spid="13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46"/>
                                        </p:tgtEl>
                                        <p:attrNameLst>
                                          <p:attrName>style.visibility</p:attrName>
                                        </p:attrNameLst>
                                      </p:cBhvr>
                                      <p:to>
                                        <p:strVal val="visible"/>
                                      </p:to>
                                    </p:set>
                                    <p:animEffect transition="in" filter="fade">
                                      <p:cBhvr>
                                        <p:cTn id="28" dur="2000"/>
                                        <p:tgtEl>
                                          <p:spTgt spid="14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51"/>
                                        </p:tgtEl>
                                        <p:attrNameLst>
                                          <p:attrName>style.visibility</p:attrName>
                                        </p:attrNameLst>
                                      </p:cBhvr>
                                      <p:to>
                                        <p:strVal val="visible"/>
                                      </p:to>
                                    </p:set>
                                    <p:animEffect transition="in" filter="fade">
                                      <p:cBhvr>
                                        <p:cTn id="33" dur="2000"/>
                                        <p:tgtEl>
                                          <p:spTgt spid="151"/>
                                        </p:tgtEl>
                                      </p:cBhvr>
                                    </p:animEffect>
                                  </p:childTnLst>
                                  <p:subTnLst>
                                    <p:animClr clrSpc="rgb" dir="cw">
                                      <p:cBhvr override="childStyle">
                                        <p:cTn dur="1" fill="hold" display="0" masterRel="nextClick" afterEffect="1"/>
                                        <p:tgtEl>
                                          <p:spTgt spid="151"/>
                                        </p:tgtEl>
                                        <p:attrNameLst>
                                          <p:attrName>ppt_c</p:attrName>
                                        </p:attrNameLst>
                                      </p:cBhvr>
                                      <p:to>
                                        <a:schemeClr val="tx1"/>
                                      </p:to>
                                    </p:animClr>
                                  </p:sub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48"/>
                                        </p:tgtEl>
                                        <p:attrNameLst>
                                          <p:attrName>style.visibility</p:attrName>
                                        </p:attrNameLst>
                                      </p:cBhvr>
                                      <p:to>
                                        <p:strVal val="visible"/>
                                      </p:to>
                                    </p:set>
                                    <p:animEffect transition="in" filter="fade">
                                      <p:cBhvr>
                                        <p:cTn id="38" dur="2000"/>
                                        <p:tgtEl>
                                          <p:spTgt spid="14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52"/>
                                        </p:tgtEl>
                                        <p:attrNameLst>
                                          <p:attrName>style.visibility</p:attrName>
                                        </p:attrNameLst>
                                      </p:cBhvr>
                                      <p:to>
                                        <p:strVal val="visible"/>
                                      </p:to>
                                    </p:set>
                                    <p:animEffect transition="in" filter="fade">
                                      <p:cBhvr>
                                        <p:cTn id="43" dur="1000"/>
                                        <p:tgtEl>
                                          <p:spTgt spid="15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47"/>
                                        </p:tgtEl>
                                        <p:attrNameLst>
                                          <p:attrName>style.visibility</p:attrName>
                                        </p:attrNameLst>
                                      </p:cBhvr>
                                      <p:to>
                                        <p:strVal val="visible"/>
                                      </p:to>
                                    </p:set>
                                    <p:animEffect transition="in" filter="fade">
                                      <p:cBhvr>
                                        <p:cTn id="48" dur="1000"/>
                                        <p:tgtEl>
                                          <p:spTgt spid="147"/>
                                        </p:tgtEl>
                                      </p:cBhvr>
                                    </p:animEffect>
                                  </p:childTnLst>
                                </p:cTn>
                              </p:par>
                            </p:childTnLst>
                          </p:cTn>
                        </p:par>
                      </p:childTnLst>
                    </p:cTn>
                  </p:par>
                  <p:par>
                    <p:cTn id="49" fill="hold">
                      <p:stCondLst>
                        <p:cond delay="indefinite"/>
                      </p:stCondLst>
                      <p:childTnLst>
                        <p:par>
                          <p:cTn id="50" fill="hold">
                            <p:stCondLst>
                              <p:cond delay="0"/>
                            </p:stCondLst>
                            <p:childTnLst>
                              <p:par>
                                <p:cTn id="51" presetID="0" presetClass="path" presetSubtype="0" accel="50000" decel="50000" autoRev="1" fill="hold" grpId="0" nodeType="clickEffect">
                                  <p:stCondLst>
                                    <p:cond delay="0"/>
                                  </p:stCondLst>
                                  <p:childTnLst>
                                    <p:animMotion origin="layout" path="M -0.05451 0.02407 C -0.04392 0.01273 -0.02795 -0.03426 0.00885 -0.04607 C 0.04566 -0.05787 0.13628 -0.08426 0.16615 -0.04746 C 0.19601 -0.01065 0.19253 0.12268 0.18854 0.17569 C 0.18438 0.2287 0.16146 0.25277 0.14149 0.27129 C 0.12153 0.28981 0.08976 0.25347 0.0691 0.28727 C 0.04844 0.32106 0.02795 0.39884 0.01736 0.47361 C 0.00677 0.54838 0.00208 0.68912 0.00538 0.73564 C 0.00868 0.78217 -0.01667 0.81643 0.03681 0.75254 C 0.09028 0.68865 0.27847 0.4449 0.32656 0.35254 C 0.37465 0.26018 0.28958 0.21342 0.32483 0.19861 C 0.36007 0.18379 0.47604 0.22639 0.53854 0.26296 C 0.60104 0.29953 0.67587 0.37754 0.70017 0.41828 C 0.72448 0.45902 0.70191 0.48009 0.68472 0.5081 " pathEditMode="relative" rAng="0" ptsTypes="aaaaaaaaaaaaaa">
                                      <p:cBhvr>
                                        <p:cTn id="52" dur="5000" fill="hold"/>
                                        <p:tgtEl>
                                          <p:spTgt spid="132"/>
                                        </p:tgtEl>
                                        <p:attrNameLst>
                                          <p:attrName>ppt_x</p:attrName>
                                          <p:attrName>ppt_y</p:attrName>
                                        </p:attrNameLst>
                                      </p:cBhvr>
                                      <p:rCtr x="38900" y="34200"/>
                                    </p:animMotion>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27"/>
                                        </p:tgtEl>
                                        <p:attrNameLst>
                                          <p:attrName>style.visibility</p:attrName>
                                        </p:attrNameLst>
                                      </p:cBhvr>
                                      <p:to>
                                        <p:strVal val="visible"/>
                                      </p:to>
                                    </p:set>
                                    <p:animEffect transition="in" filter="fade">
                                      <p:cBhvr>
                                        <p:cTn id="57" dur="1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animBg="1"/>
      <p:bldP spid="15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Ανακεφαλαίωση </a:t>
            </a:r>
          </a:p>
        </p:txBody>
      </p:sp>
      <p:sp>
        <p:nvSpPr>
          <p:cNvPr id="3" name="Rectangle 3"/>
          <p:cNvSpPr txBox="1">
            <a:spLocks noChangeArrowheads="1"/>
          </p:cNvSpPr>
          <p:nvPr/>
        </p:nvSpPr>
        <p:spPr>
          <a:xfrm>
            <a:off x="250825" y="1000108"/>
            <a:ext cx="8569325" cy="5857892"/>
          </a:xfrm>
          <a:prstGeom prst="rect">
            <a:avLst/>
          </a:prstGeom>
        </p:spPr>
        <p:txBody>
          <a:bodyPr>
            <a:normAutofit/>
          </a:bodyPr>
          <a:lstStyle/>
          <a:p>
            <a:pPr marL="342900" marR="0" lvl="0" indent="-342900" algn="l" defTabSz="914400" rtl="0" eaLnBrk="1" fontAlgn="base" latinLnBrk="0" hangingPunct="1">
              <a:lnSpc>
                <a:spcPct val="100000"/>
              </a:lnSpc>
              <a:spcBef>
                <a:spcPct val="20000"/>
              </a:spcBef>
              <a:spcAft>
                <a:spcPct val="0"/>
              </a:spcAft>
              <a:buClr>
                <a:schemeClr val="hlink"/>
              </a:buClr>
              <a:buSzPct val="60000"/>
              <a:buFont typeface="Wingdings" pitchFamily="2" charset="2"/>
              <a:buChar char="n"/>
              <a:tabLst/>
              <a:defRPr/>
            </a:pPr>
            <a:r>
              <a:rPr lang="el-GR" sz="2000" b="1" kern="0" dirty="0">
                <a:effectLst>
                  <a:outerShdw blurRad="38100" dist="38100" dir="2700000" algn="tl">
                    <a:srgbClr val="000000">
                      <a:alpha val="43137"/>
                    </a:srgbClr>
                  </a:outerShdw>
                </a:effectLst>
                <a:latin typeface="+mn-lt"/>
                <a:cs typeface="Times New Roman" pitchFamily="18" charset="0"/>
              </a:rPr>
              <a:t>Τι είναι το Διαδίκτυο – </a:t>
            </a:r>
            <a:r>
              <a:rPr lang="en-US" sz="2000" b="1" kern="0" dirty="0">
                <a:effectLst>
                  <a:outerShdw blurRad="38100" dist="38100" dir="2700000" algn="tl">
                    <a:srgbClr val="000000">
                      <a:alpha val="43137"/>
                    </a:srgbClr>
                  </a:outerShdw>
                </a:effectLst>
                <a:latin typeface="+mn-lt"/>
                <a:cs typeface="Times New Roman" pitchFamily="18" charset="0"/>
              </a:rPr>
              <a:t>Internet</a:t>
            </a:r>
            <a:r>
              <a:rPr lang="el-GR" sz="2000" b="1" kern="0" dirty="0">
                <a:effectLst>
                  <a:outerShdw blurRad="38100" dist="38100" dir="2700000" algn="tl">
                    <a:srgbClr val="000000">
                      <a:alpha val="43137"/>
                    </a:srgbClr>
                  </a:outerShdw>
                </a:effectLst>
                <a:latin typeface="+mn-lt"/>
                <a:cs typeface="Times New Roman" pitchFamily="18" charset="0"/>
              </a:rPr>
              <a:t>;</a:t>
            </a:r>
          </a:p>
          <a:p>
            <a:pPr marL="800100" lvl="1" indent="-342900">
              <a:lnSpc>
                <a:spcPct val="110000"/>
              </a:lnSpc>
              <a:spcBef>
                <a:spcPct val="20000"/>
              </a:spcBef>
              <a:buClr>
                <a:schemeClr val="bg2">
                  <a:lumMod val="20000"/>
                  <a:lumOff val="80000"/>
                </a:schemeClr>
              </a:buClr>
              <a:buSzPct val="90000"/>
              <a:buFont typeface="Wingdings" pitchFamily="2" charset="2"/>
              <a:buChar char="§"/>
              <a:defRPr/>
            </a:pPr>
            <a:r>
              <a:rPr lang="el-GR" sz="2000" kern="0" dirty="0">
                <a:effectLst>
                  <a:outerShdw blurRad="38100" dist="38100" dir="2700000" algn="tl">
                    <a:srgbClr val="000000">
                      <a:alpha val="43137"/>
                    </a:srgbClr>
                  </a:outerShdw>
                </a:effectLst>
                <a:latin typeface="+mn-lt"/>
                <a:cs typeface="Times New Roman" pitchFamily="18" charset="0"/>
              </a:rPr>
              <a:t>Το σύνολο των Η/Υ και των επιμέρους δικτύων υπολογιστών που είναι συνδεδεμένα  μεταξύ τους με δυνατότητα ανταλλαγής </a:t>
            </a:r>
            <a:r>
              <a:rPr lang="en-US" sz="2000" kern="0" dirty="0">
                <a:effectLst>
                  <a:outerShdw blurRad="38100" dist="38100" dir="2700000" algn="tl">
                    <a:srgbClr val="000000">
                      <a:alpha val="43137"/>
                    </a:srgbClr>
                  </a:outerShdw>
                </a:effectLst>
                <a:latin typeface="+mn-lt"/>
                <a:cs typeface="Times New Roman" pitchFamily="18" charset="0"/>
              </a:rPr>
              <a:t>“</a:t>
            </a:r>
            <a:r>
              <a:rPr lang="el-GR" sz="2000" kern="0" dirty="0">
                <a:effectLst>
                  <a:outerShdw blurRad="38100" dist="38100" dir="2700000" algn="tl">
                    <a:srgbClr val="000000">
                      <a:alpha val="43137"/>
                    </a:srgbClr>
                  </a:outerShdw>
                </a:effectLst>
                <a:latin typeface="+mn-lt"/>
                <a:cs typeface="Times New Roman" pitchFamily="18" charset="0"/>
              </a:rPr>
              <a:t>πληροφορίας</a:t>
            </a:r>
            <a:r>
              <a:rPr lang="en-US" sz="2000" kern="0" dirty="0">
                <a:effectLst>
                  <a:outerShdw blurRad="38100" dist="38100" dir="2700000" algn="tl">
                    <a:srgbClr val="000000">
                      <a:alpha val="43137"/>
                    </a:srgbClr>
                  </a:outerShdw>
                </a:effectLst>
                <a:latin typeface="+mn-lt"/>
                <a:cs typeface="Times New Roman" pitchFamily="18" charset="0"/>
              </a:rPr>
              <a:t>”</a:t>
            </a:r>
            <a:r>
              <a:rPr lang="el-GR" sz="2000" kern="0" dirty="0">
                <a:effectLst>
                  <a:outerShdw blurRad="38100" dist="38100" dir="2700000" algn="tl">
                    <a:srgbClr val="000000">
                      <a:alpha val="43137"/>
                    </a:srgbClr>
                  </a:outerShdw>
                </a:effectLst>
                <a:latin typeface="+mn-lt"/>
                <a:cs typeface="Times New Roman" pitchFamily="18" charset="0"/>
              </a:rPr>
              <a:t> δημιουργούν ένα </a:t>
            </a:r>
            <a:r>
              <a:rPr lang="el-GR" sz="2000" b="1" kern="0" dirty="0">
                <a:solidFill>
                  <a:srgbClr val="FFFF00"/>
                </a:solidFill>
                <a:effectLst>
                  <a:outerShdw blurRad="38100" dist="38100" dir="2700000" algn="tl">
                    <a:srgbClr val="000000">
                      <a:alpha val="43137"/>
                    </a:srgbClr>
                  </a:outerShdw>
                </a:effectLst>
                <a:latin typeface="+mn-lt"/>
                <a:cs typeface="Times New Roman" pitchFamily="18" charset="0"/>
              </a:rPr>
              <a:t>παγκόσμιο δίκτυο υπολογιστών  =</a:t>
            </a:r>
            <a:r>
              <a:rPr lang="el-GR" sz="2000" kern="0" dirty="0">
                <a:effectLst>
                  <a:outerShdw blurRad="38100" dist="38100" dir="2700000" algn="tl">
                    <a:srgbClr val="000000">
                      <a:alpha val="43137"/>
                    </a:srgbClr>
                  </a:outerShdw>
                </a:effectLst>
                <a:latin typeface="+mn-lt"/>
                <a:cs typeface="Times New Roman" pitchFamily="18" charset="0"/>
              </a:rPr>
              <a:t> </a:t>
            </a:r>
            <a:r>
              <a:rPr lang="en-US" sz="2000" b="1" kern="0" dirty="0">
                <a:solidFill>
                  <a:srgbClr val="FFFF00"/>
                </a:solidFill>
                <a:effectLst>
                  <a:outerShdw blurRad="38100" dist="38100" dir="2700000" algn="tl">
                    <a:srgbClr val="000000">
                      <a:alpha val="43137"/>
                    </a:srgbClr>
                  </a:outerShdw>
                </a:effectLst>
                <a:latin typeface="+mn-lt"/>
                <a:cs typeface="Times New Roman" pitchFamily="18" charset="0"/>
              </a:rPr>
              <a:t>Internet</a:t>
            </a:r>
            <a:r>
              <a:rPr lang="el-GR" sz="2000" b="1" kern="0" dirty="0">
                <a:solidFill>
                  <a:srgbClr val="FFFF00"/>
                </a:solidFill>
                <a:effectLst>
                  <a:outerShdw blurRad="38100" dist="38100" dir="2700000" algn="tl">
                    <a:srgbClr val="000000">
                      <a:alpha val="43137"/>
                    </a:srgbClr>
                  </a:outerShdw>
                </a:effectLst>
                <a:latin typeface="+mn-lt"/>
                <a:cs typeface="Times New Roman" pitchFamily="18" charset="0"/>
              </a:rPr>
              <a:t> = Διαδίκτυο </a:t>
            </a:r>
          </a:p>
          <a:p>
            <a:pPr marL="342900" marR="0" lvl="0" indent="-342900" algn="l" defTabSz="914400" rtl="0" eaLnBrk="1" fontAlgn="base" latinLnBrk="0" hangingPunct="1">
              <a:lnSpc>
                <a:spcPct val="100000"/>
              </a:lnSpc>
              <a:spcBef>
                <a:spcPct val="20000"/>
              </a:spcBef>
              <a:spcAft>
                <a:spcPct val="0"/>
              </a:spcAft>
              <a:buClr>
                <a:schemeClr val="hlink"/>
              </a:buClr>
              <a:buSzPct val="60000"/>
              <a:buFont typeface="Wingdings" pitchFamily="2" charset="2"/>
              <a:buChar char="n"/>
              <a:tabLst/>
              <a:defRPr/>
            </a:pPr>
            <a:endParaRPr kumimoji="0" lang="en-US" sz="2000" b="1" i="0" strike="noStrike" kern="0" cap="none" spc="0" normalizeH="0" baseline="0" noProof="0" dirty="0">
              <a:ln>
                <a:noFill/>
              </a:ln>
              <a:effectLst>
                <a:outerShdw blurRad="38100" dist="38100" dir="2700000" algn="tl">
                  <a:srgbClr val="000000">
                    <a:alpha val="43137"/>
                  </a:srgbClr>
                </a:outerShdw>
              </a:effectLst>
              <a:uLnTx/>
              <a:uFillTx/>
              <a:latin typeface="+mn-lt"/>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hlink"/>
              </a:buClr>
              <a:buSzPct val="60000"/>
              <a:buFont typeface="Wingdings" pitchFamily="2" charset="2"/>
              <a:buChar char="n"/>
              <a:tabLst/>
              <a:defRPr/>
            </a:pPr>
            <a:r>
              <a:rPr kumimoji="0" lang="el-GR" sz="2000" b="1" i="0" strike="noStrike" kern="0" cap="none" spc="0" normalizeH="0" baseline="0" noProof="0" dirty="0">
                <a:ln>
                  <a:noFill/>
                </a:ln>
                <a:effectLst>
                  <a:outerShdw blurRad="38100" dist="38100" dir="2700000" algn="tl">
                    <a:srgbClr val="000000">
                      <a:alpha val="43137"/>
                    </a:srgbClr>
                  </a:outerShdw>
                </a:effectLst>
                <a:uLnTx/>
                <a:uFillTx/>
                <a:latin typeface="+mn-lt"/>
                <a:ea typeface="+mn-ea"/>
                <a:cs typeface="Times New Roman" pitchFamily="18" charset="0"/>
              </a:rPr>
              <a:t>Μονάδα μέτρησης</a:t>
            </a:r>
            <a:r>
              <a:rPr kumimoji="0" lang="el-GR" sz="2000" b="1" i="0" strike="noStrike" kern="0" cap="none" spc="0" normalizeH="0" noProof="0" dirty="0">
                <a:ln>
                  <a:noFill/>
                </a:ln>
                <a:effectLst>
                  <a:outerShdw blurRad="38100" dist="38100" dir="2700000" algn="tl">
                    <a:srgbClr val="000000">
                      <a:alpha val="43137"/>
                    </a:srgbClr>
                  </a:outerShdw>
                </a:effectLst>
                <a:uLnTx/>
                <a:uFillTx/>
                <a:latin typeface="+mn-lt"/>
                <a:ea typeface="+mn-ea"/>
                <a:cs typeface="Times New Roman" pitchFamily="18" charset="0"/>
              </a:rPr>
              <a:t> μεταφοράς δεδομένων στο Διαδίκτυο</a:t>
            </a:r>
          </a:p>
          <a:p>
            <a:pPr marL="800100" lvl="1" indent="-342900">
              <a:lnSpc>
                <a:spcPct val="110000"/>
              </a:lnSpc>
              <a:spcBef>
                <a:spcPct val="20000"/>
              </a:spcBef>
              <a:buClr>
                <a:schemeClr val="bg2">
                  <a:lumMod val="20000"/>
                  <a:lumOff val="80000"/>
                </a:schemeClr>
              </a:buClr>
              <a:buSzPct val="90000"/>
              <a:buFont typeface="Wingdings" pitchFamily="2" charset="2"/>
              <a:buChar char="§"/>
              <a:defRPr/>
            </a:pPr>
            <a:r>
              <a:rPr lang="en-US" sz="1900" b="1" kern="0" dirty="0">
                <a:solidFill>
                  <a:srgbClr val="FFFF00"/>
                </a:solidFill>
                <a:effectLst>
                  <a:outerShdw blurRad="38100" dist="38100" dir="2700000" algn="tl">
                    <a:srgbClr val="000000">
                      <a:alpha val="43137"/>
                    </a:srgbClr>
                  </a:outerShdw>
                </a:effectLst>
                <a:latin typeface="+mn-lt"/>
                <a:cs typeface="Times New Roman" pitchFamily="18" charset="0"/>
              </a:rPr>
              <a:t>bps (bits per second)</a:t>
            </a:r>
            <a:endParaRPr lang="el-GR" sz="1900" b="1" kern="0" dirty="0">
              <a:solidFill>
                <a:srgbClr val="FFFF00"/>
              </a:solidFill>
              <a:effectLst>
                <a:outerShdw blurRad="38100" dist="38100" dir="2700000" algn="tl">
                  <a:srgbClr val="000000">
                    <a:alpha val="43137"/>
                  </a:srgbClr>
                </a:outerShdw>
              </a:effectLst>
              <a:latin typeface="+mn-lt"/>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hlink"/>
              </a:buClr>
              <a:buSzPct val="60000"/>
              <a:buFont typeface="Wingdings" pitchFamily="2" charset="2"/>
              <a:buChar char="n"/>
              <a:tabLst/>
              <a:defRPr/>
            </a:pPr>
            <a:endParaRPr kumimoji="0" lang="en-US" sz="2000" b="1" i="0" strike="noStrike" kern="0" cap="none" spc="0" normalizeH="0" baseline="0" noProof="0" dirty="0">
              <a:ln>
                <a:noFill/>
              </a:ln>
              <a:effectLst>
                <a:outerShdw blurRad="38100" dist="38100" dir="2700000" algn="tl">
                  <a:srgbClr val="000000">
                    <a:alpha val="43137"/>
                  </a:srgbClr>
                </a:outerShdw>
              </a:effectLst>
              <a:uLnTx/>
              <a:uFillTx/>
              <a:latin typeface="+mn-lt"/>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hlink"/>
              </a:buClr>
              <a:buSzPct val="60000"/>
              <a:buFont typeface="Wingdings" pitchFamily="2" charset="2"/>
              <a:buChar char="n"/>
              <a:tabLst/>
              <a:defRPr/>
            </a:pPr>
            <a:r>
              <a:rPr kumimoji="0" lang="el-GR" sz="2000" b="1" i="0" strike="noStrike" kern="0" cap="none" spc="0" normalizeH="0" baseline="0" noProof="0" dirty="0">
                <a:ln>
                  <a:noFill/>
                </a:ln>
                <a:effectLst>
                  <a:outerShdw blurRad="38100" dist="38100" dir="2700000" algn="tl">
                    <a:srgbClr val="000000">
                      <a:alpha val="43137"/>
                    </a:srgbClr>
                  </a:outerShdw>
                </a:effectLst>
                <a:uLnTx/>
                <a:uFillTx/>
                <a:latin typeface="+mn-lt"/>
                <a:ea typeface="+mn-ea"/>
                <a:cs typeface="Times New Roman" pitchFamily="18" charset="0"/>
              </a:rPr>
              <a:t>Πως συνδεόμαστε;</a:t>
            </a:r>
          </a:p>
          <a:p>
            <a:pPr marL="800100" lvl="1" indent="-342900">
              <a:lnSpc>
                <a:spcPct val="110000"/>
              </a:lnSpc>
              <a:spcBef>
                <a:spcPct val="20000"/>
              </a:spcBef>
              <a:buClr>
                <a:schemeClr val="bg2">
                  <a:lumMod val="20000"/>
                  <a:lumOff val="80000"/>
                </a:schemeClr>
              </a:buClr>
              <a:buSzPct val="90000"/>
              <a:buFont typeface="Wingdings" pitchFamily="2" charset="2"/>
              <a:buChar char="§"/>
              <a:defRPr/>
            </a:pPr>
            <a:r>
              <a:rPr lang="el-GR" sz="1900" kern="0" dirty="0">
                <a:effectLst>
                  <a:outerShdw blurRad="38100" dist="38100" dir="2700000" algn="tl">
                    <a:srgbClr val="000000">
                      <a:alpha val="43137"/>
                    </a:srgbClr>
                  </a:outerShdw>
                </a:effectLst>
                <a:latin typeface="+mn-lt"/>
                <a:cs typeface="Times New Roman" pitchFamily="18" charset="0"/>
              </a:rPr>
              <a:t>Η/Υ  </a:t>
            </a:r>
            <a:r>
              <a:rPr lang="el-GR" sz="1900" kern="0" dirty="0">
                <a:effectLst>
                  <a:outerShdw blurRad="38100" dist="38100" dir="2700000" algn="tl">
                    <a:srgbClr val="000000">
                      <a:alpha val="43137"/>
                    </a:srgbClr>
                  </a:outerShdw>
                </a:effectLst>
                <a:latin typeface="+mn-lt"/>
                <a:cs typeface="Times New Roman" pitchFamily="18" charset="0"/>
                <a:sym typeface="Wingdings" pitchFamily="2" charset="2"/>
              </a:rPr>
              <a:t>- </a:t>
            </a:r>
            <a:r>
              <a:rPr lang="en-US" sz="1900" b="1"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Modem</a:t>
            </a:r>
            <a:r>
              <a:rPr lang="el-GR" sz="1900" b="1"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a:t>
            </a:r>
            <a:r>
              <a:rPr lang="en-US" sz="1900" b="1"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Router  </a:t>
            </a:r>
            <a:r>
              <a:rPr lang="el-GR" sz="1900" kern="0" dirty="0">
                <a:effectLst>
                  <a:outerShdw blurRad="38100" dist="38100" dir="2700000" algn="tl">
                    <a:srgbClr val="000000">
                      <a:alpha val="43137"/>
                    </a:srgbClr>
                  </a:outerShdw>
                </a:effectLst>
                <a:latin typeface="+mn-lt"/>
                <a:cs typeface="Times New Roman" pitchFamily="18" charset="0"/>
                <a:sym typeface="Wingdings" pitchFamily="2" charset="2"/>
              </a:rPr>
              <a:t>-</a:t>
            </a:r>
            <a:r>
              <a:rPr lang="en-US" sz="1900" kern="0" dirty="0">
                <a:effectLst>
                  <a:outerShdw blurRad="38100" dist="38100" dir="2700000" algn="tl">
                    <a:srgbClr val="000000">
                      <a:alpha val="43137"/>
                    </a:srgbClr>
                  </a:outerShdw>
                </a:effectLst>
                <a:latin typeface="+mn-lt"/>
                <a:cs typeface="Times New Roman" pitchFamily="18" charset="0"/>
                <a:sym typeface="Wingdings" pitchFamily="2" charset="2"/>
              </a:rPr>
              <a:t>  </a:t>
            </a:r>
            <a:r>
              <a:rPr lang="el-GR" sz="1900" kern="0" dirty="0" err="1">
                <a:effectLst>
                  <a:outerShdw blurRad="38100" dist="38100" dir="2700000" algn="tl">
                    <a:srgbClr val="000000">
                      <a:alpha val="43137"/>
                    </a:srgbClr>
                  </a:outerShdw>
                </a:effectLst>
                <a:latin typeface="+mn-lt"/>
                <a:cs typeface="Times New Roman" pitchFamily="18" charset="0"/>
                <a:sym typeface="Wingdings" pitchFamily="2" charset="2"/>
              </a:rPr>
              <a:t>τηλεφ</a:t>
            </a:r>
            <a:r>
              <a:rPr lang="el-GR" sz="1900" kern="0" dirty="0">
                <a:effectLst>
                  <a:outerShdw blurRad="38100" dist="38100" dir="2700000" algn="tl">
                    <a:srgbClr val="000000">
                      <a:alpha val="43137"/>
                    </a:srgbClr>
                  </a:outerShdw>
                </a:effectLst>
                <a:latin typeface="+mn-lt"/>
                <a:cs typeface="Times New Roman" pitchFamily="18" charset="0"/>
                <a:sym typeface="Wingdings" pitchFamily="2" charset="2"/>
              </a:rPr>
              <a:t>. Γραμμή –σύνδεση σε </a:t>
            </a:r>
            <a:r>
              <a:rPr lang="en-US" sz="1900"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ISP</a:t>
            </a:r>
            <a:r>
              <a:rPr lang="el-GR" sz="1900"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 (</a:t>
            </a:r>
            <a:r>
              <a:rPr lang="en-US" sz="1900"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Internet Service Provider = </a:t>
            </a:r>
            <a:r>
              <a:rPr lang="el-GR" sz="1900" kern="0" dirty="0" err="1">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Παροχέας</a:t>
            </a:r>
            <a:r>
              <a:rPr lang="el-GR" sz="1900" kern="0" dirty="0">
                <a:solidFill>
                  <a:srgbClr val="FFFF00"/>
                </a:solidFill>
                <a:effectLst>
                  <a:outerShdw blurRad="38100" dist="38100" dir="2700000" algn="tl">
                    <a:srgbClr val="000000">
                      <a:alpha val="43137"/>
                    </a:srgbClr>
                  </a:outerShdw>
                </a:effectLst>
                <a:latin typeface="+mn-lt"/>
                <a:cs typeface="Times New Roman" pitchFamily="18" charset="0"/>
                <a:sym typeface="Wingdings" pitchFamily="2" charset="2"/>
              </a:rPr>
              <a:t> Υπηρεσιών Διαδικτύου)</a:t>
            </a:r>
            <a:r>
              <a:rPr lang="en-US" sz="1900" kern="0" dirty="0">
                <a:effectLst>
                  <a:outerShdw blurRad="38100" dist="38100" dir="2700000" algn="tl">
                    <a:srgbClr val="000000">
                      <a:alpha val="43137"/>
                    </a:srgbClr>
                  </a:outerShdw>
                </a:effectLst>
                <a:latin typeface="+mn-lt"/>
                <a:cs typeface="Times New Roman" pitchFamily="18" charset="0"/>
                <a:sym typeface="Wingdings" pitchFamily="2" charset="2"/>
              </a:rPr>
              <a:t> </a:t>
            </a:r>
            <a:endParaRPr lang="el-GR" sz="1900" kern="0" dirty="0">
              <a:effectLst>
                <a:outerShdw blurRad="38100" dist="38100" dir="2700000" algn="tl">
                  <a:srgbClr val="000000">
                    <a:alpha val="43137"/>
                  </a:srgbClr>
                </a:outerShdw>
              </a:effectLst>
              <a:latin typeface="+mn-lt"/>
              <a:cs typeface="Times New Roman" pitchFamily="18" charset="0"/>
              <a:sym typeface="Wingdings" pitchFamily="2" charset="2"/>
            </a:endParaRPr>
          </a:p>
          <a:p>
            <a:pPr marL="800100" lvl="1" indent="-342900">
              <a:lnSpc>
                <a:spcPct val="110000"/>
              </a:lnSpc>
              <a:spcBef>
                <a:spcPct val="20000"/>
              </a:spcBef>
              <a:buClr>
                <a:schemeClr val="bg2">
                  <a:lumMod val="20000"/>
                  <a:lumOff val="80000"/>
                </a:schemeClr>
              </a:buClr>
              <a:buSzPct val="90000"/>
              <a:buFont typeface="Wingdings" pitchFamily="2" charset="2"/>
              <a:buChar char="§"/>
              <a:defRPr/>
            </a:pPr>
            <a:r>
              <a:rPr lang="el-GR" sz="2600" dirty="0">
                <a:sym typeface="Wing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n-US" sz="1900" b="1" kern="0" dirty="0">
                <a:effectLst>
                  <a:outerShdw blurRad="38100" dist="38100" dir="2700000" algn="tl">
                    <a:srgbClr val="000000">
                      <a:alpha val="43137"/>
                    </a:srgbClr>
                  </a:outerShdw>
                </a:effectLst>
                <a:cs typeface="Times New Roman" pitchFamily="18" charset="0"/>
                <a:sym typeface="Wingdings" pitchFamily="2" charset="2"/>
              </a:rPr>
              <a:t>---- </a:t>
            </a:r>
            <a:r>
              <a:rPr lang="el-GR" sz="2600" dirty="0">
                <a:sym typeface="Web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n-US"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2600" dirty="0">
                <a:sym typeface="Wing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n-US" sz="2600" b="1" kern="0" dirty="0">
                <a:effectLst>
                  <a:outerShdw blurRad="38100" dist="38100" dir="2700000" algn="tl">
                    <a:srgbClr val="000000">
                      <a:alpha val="43137"/>
                    </a:srgbClr>
                  </a:outerShdw>
                </a:effectLst>
                <a:cs typeface="Times New Roman" pitchFamily="18" charset="0"/>
                <a:sym typeface="Wingdings" pitchFamily="2" charset="2"/>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2600" dirty="0">
                <a:sym typeface="Web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2600" dirty="0">
                <a:sym typeface="Web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1200" b="1" kern="0" dirty="0" err="1">
                <a:effectLst>
                  <a:outerShdw blurRad="38100" dist="38100" dir="2700000" algn="tl">
                    <a:srgbClr val="000000">
                      <a:alpha val="43137"/>
                    </a:srgbClr>
                  </a:outerShdw>
                </a:effectLst>
                <a:cs typeface="Times New Roman" pitchFamily="18" charset="0"/>
                <a:sym typeface="Wingdings" pitchFamily="2" charset="2"/>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2600" dirty="0">
                <a:sym typeface="Webdings"/>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1200" b="1" kern="0" dirty="0" err="1">
                <a:effectLst>
                  <a:outerShdw blurRad="38100" dist="38100" dir="2700000" algn="tl">
                    <a:srgbClr val="000000">
                      <a:alpha val="43137"/>
                    </a:srgbClr>
                  </a:outerShdw>
                </a:effectLst>
                <a:cs typeface="Times New Roman" pitchFamily="18" charset="0"/>
                <a:sym typeface="Wingdings" pitchFamily="2" charset="2"/>
              </a:rPr>
              <a:t></a:t>
            </a:r>
            <a:r>
              <a:rPr lang="el-GR" sz="2600" b="1" kern="0" dirty="0">
                <a:effectLst>
                  <a:outerShdw blurRad="38100" dist="38100" dir="2700000" algn="tl">
                    <a:srgbClr val="000000">
                      <a:alpha val="43137"/>
                    </a:srgbClr>
                  </a:outerShdw>
                </a:effectLst>
                <a:cs typeface="Times New Roman" pitchFamily="18" charset="0"/>
                <a:sym typeface="Wingdings" pitchFamily="2" charset="2"/>
              </a:rPr>
              <a:t> </a:t>
            </a:r>
            <a:r>
              <a:rPr lang="el-GR" sz="2200" dirty="0">
                <a:sym typeface="Webdings"/>
              </a:rPr>
              <a:t></a:t>
            </a:r>
            <a:r>
              <a:rPr lang="en-US" sz="2200" dirty="0">
                <a:sym typeface="Webdings"/>
              </a:rPr>
              <a:t> </a:t>
            </a:r>
            <a:r>
              <a:rPr lang="el-GR" sz="2600" dirty="0" err="1">
                <a:sym typeface="Webdings"/>
              </a:rPr>
              <a:t></a:t>
            </a:r>
            <a:endParaRPr lang="el-GR" sz="2600" dirty="0"/>
          </a:p>
          <a:p>
            <a:pPr lvl="1">
              <a:lnSpc>
                <a:spcPct val="110000"/>
              </a:lnSpc>
              <a:spcBef>
                <a:spcPct val="20000"/>
              </a:spcBef>
              <a:buClr>
                <a:schemeClr val="bg2">
                  <a:lumMod val="20000"/>
                  <a:lumOff val="80000"/>
                </a:schemeClr>
              </a:buClr>
              <a:buSzPct val="90000"/>
              <a:defRPr/>
            </a:pPr>
            <a:endParaRPr lang="el-GR" sz="2000" kern="0" dirty="0">
              <a:effectLst>
                <a:outerShdw blurRad="38100" dist="38100" dir="2700000" algn="tl">
                  <a:srgbClr val="000000">
                    <a:alpha val="43137"/>
                  </a:srgbClr>
                </a:outerShdw>
              </a:effectLst>
              <a:latin typeface="+mn-lt"/>
              <a:cs typeface="Times New Roman" pitchFamily="18" charset="0"/>
            </a:endParaRPr>
          </a:p>
        </p:txBody>
      </p:sp>
      <p:sp>
        <p:nvSpPr>
          <p:cNvPr id="4" name="3 - Αριστερό άγκιστρο"/>
          <p:cNvSpPr/>
          <p:nvPr/>
        </p:nvSpPr>
        <p:spPr>
          <a:xfrm rot="16200000">
            <a:off x="6965173" y="3607595"/>
            <a:ext cx="285752" cy="15001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4 - TextBox"/>
          <p:cNvSpPr txBox="1"/>
          <p:nvPr/>
        </p:nvSpPr>
        <p:spPr>
          <a:xfrm>
            <a:off x="6143636" y="4407107"/>
            <a:ext cx="1809854" cy="307777"/>
          </a:xfrm>
          <a:prstGeom prst="rect">
            <a:avLst/>
          </a:prstGeom>
          <a:noFill/>
        </p:spPr>
        <p:txBody>
          <a:bodyPr wrap="none" rtlCol="0">
            <a:spAutoFit/>
          </a:bodyPr>
          <a:lstStyle/>
          <a:p>
            <a:r>
              <a:rPr lang="el-GR" sz="1400" dirty="0"/>
              <a:t>Υπηρεσίες Διαδικτύου</a:t>
            </a:r>
          </a:p>
        </p:txBody>
      </p:sp>
      <p:sp>
        <p:nvSpPr>
          <p:cNvPr id="6" name="Θέση υποσέλιδου 5">
            <a:extLst>
              <a:ext uri="{FF2B5EF4-FFF2-40B4-BE49-F238E27FC236}">
                <a16:creationId xmlns:a16="http://schemas.microsoft.com/office/drawing/2014/main" id="{04D406CC-DCAF-4BF8-B333-218257B7641A}"/>
              </a:ext>
            </a:extLst>
          </p:cNvPr>
          <p:cNvSpPr>
            <a:spLocks noGrp="1"/>
          </p:cNvSpPr>
          <p:nvPr>
            <p:ph type="ftr" sz="quarter" idx="11"/>
          </p:nvPr>
        </p:nvSpPr>
        <p:spPr/>
        <p:txBody>
          <a:bodyPr/>
          <a:lstStyle/>
          <a:p>
            <a:pPr>
              <a:defRPr/>
            </a:pPr>
            <a:r>
              <a:rPr lang="el-GR"/>
              <a:t>Επιμέλεια: Γιάννης Κουρκουνάκης</a:t>
            </a:r>
            <a:endParaRPr lang="el-GR" dirty="0"/>
          </a:p>
        </p:txBody>
      </p:sp>
    </p:spTree>
  </p:cSld>
  <p:clrMapOvr>
    <a:masterClrMapping/>
  </p:clrMapOvr>
</p:sld>
</file>

<file path=ppt/theme/theme1.xml><?xml version="1.0" encoding="utf-8"?>
<a:theme xmlns:a="http://schemas.openxmlformats.org/drawingml/2006/main" name="Υδρόγειος">
  <a:themeElements>
    <a:clrScheme name="Υδρόγειος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Υδρόγειος">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Υδρόγειος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Υδρόγειος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Υδρόγειος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Υδρόγειος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Υδρόγειος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Υδρόγειος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Υδρόγειος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Υδρόγειος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Παρουσίαση Internetnew2</Template>
  <TotalTime>1616</TotalTime>
  <Words>653</Words>
  <Application>Microsoft Office PowerPoint</Application>
  <PresentationFormat>Προβολή στην οθόνη (4:3)</PresentationFormat>
  <Paragraphs>89</Paragraphs>
  <Slides>5</Slides>
  <Notes>4</Notes>
  <HiddenSlides>0</HiddenSlides>
  <MMClips>0</MMClips>
  <ScaleCrop>false</ScaleCrop>
  <HeadingPairs>
    <vt:vector size="8" baseType="variant">
      <vt:variant>
        <vt:lpstr>Γραμματοσειρές που χρησιμοποιούνται</vt:lpstr>
      </vt:variant>
      <vt:variant>
        <vt:i4>4</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5</vt:i4>
      </vt:variant>
    </vt:vector>
  </HeadingPairs>
  <TitlesOfParts>
    <vt:vector size="11" baseType="lpstr">
      <vt:lpstr>Arial</vt:lpstr>
      <vt:lpstr>Calibri</vt:lpstr>
      <vt:lpstr>Times New Roman</vt:lpstr>
      <vt:lpstr>Wingdings</vt:lpstr>
      <vt:lpstr>Υδρόγειος</vt:lpstr>
      <vt:lpstr>Microsoft ClipArt Gallery</vt:lpstr>
      <vt:lpstr>Internet - Διαδίκτυο</vt:lpstr>
      <vt:lpstr>Διαδίκτυο - Internet</vt:lpstr>
      <vt:lpstr>Τι διακινείται στο Διαδίκτυο - Internet</vt:lpstr>
      <vt:lpstr>.</vt:lpstr>
      <vt:lpstr>Ανακεφαλαίωση </vt:lpstr>
    </vt:vector>
  </TitlesOfParts>
  <Company>JK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JK</dc:creator>
  <cp:lastModifiedBy>Γιάννης Κουρκουνάκης</cp:lastModifiedBy>
  <cp:revision>139</cp:revision>
  <dcterms:created xsi:type="dcterms:W3CDTF">2006-11-12T14:18:56Z</dcterms:created>
  <dcterms:modified xsi:type="dcterms:W3CDTF">2020-09-17T12:27:05Z</dcterms:modified>
</cp:coreProperties>
</file>