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4" r:id="rId3"/>
    <p:sldId id="257" r:id="rId4"/>
    <p:sldId id="258" r:id="rId5"/>
    <p:sldId id="265" r:id="rId6"/>
    <p:sldId id="259" r:id="rId7"/>
    <p:sldId id="261" r:id="rId8"/>
    <p:sldId id="262" r:id="rId9"/>
    <p:sldId id="271" r:id="rId10"/>
    <p:sldId id="272" r:id="rId11"/>
    <p:sldId id="268" r:id="rId12"/>
    <p:sldId id="277" r:id="rId13"/>
    <p:sldId id="260" r:id="rId14"/>
    <p:sldId id="263" r:id="rId15"/>
    <p:sldId id="276" r:id="rId16"/>
    <p:sldId id="273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125" d="100"/>
          <a:sy n="125" d="100"/>
        </p:scale>
        <p:origin x="30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DBC9ED-C606-426A-9DEC-CE13AAC9D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01847C0-1D71-44D4-8A9F-D89A9A8BA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30A4443-03F6-4CF3-878E-2BDDABF5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C395-F1B4-483A-9367-234FCE5437C1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C905D7F-1195-424B-898D-67B1981B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1126694-A97F-4754-B9D0-1E6E3FD2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97F2-AD0E-4E9F-A09B-CAD687EFC5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453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B0FD5E-7CCA-4904-B8EE-EC33533EE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3E3C456-1DA0-4E3D-AE00-A469A2F45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6F5AB97-5B03-47A9-B69C-C13E21D9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C395-F1B4-483A-9367-234FCE5437C1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6E67C4E-4E72-4D7C-BD8C-9C3E3B40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58FD1EA-8633-4674-BD6D-E40E16F7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97F2-AD0E-4E9F-A09B-CAD687EFC5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805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BB82722-0FB9-4A0E-BEDA-22DE26D700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9ACA227-7D0C-4CA5-ADB2-207829F9F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4838048-8AA0-4E44-B25F-6CDEEA51E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C395-F1B4-483A-9367-234FCE5437C1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B5840E-C18D-4AAA-8B5E-6BD06244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ACF3CFA-95D4-4BFC-B0FA-B3326ABA0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97F2-AD0E-4E9F-A09B-CAD687EFC5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747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4599A6-78AE-4074-B3CA-40366EE7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7CCA67-7ACC-48DF-917D-2D165A5F0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47951F6-7BCF-4D1B-AC6B-20593778D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C395-F1B4-483A-9367-234FCE5437C1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5E3572-A9E2-4431-8DC6-D1E0B09C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45246E5-99B8-46A9-A6B0-183826BC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97F2-AD0E-4E9F-A09B-CAD687EFC5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016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8790E0-E013-42B0-AA82-EB07ACF2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3321F76-F5C1-4A5D-A352-67714D5BD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CC6C2DD-9AA4-4B5E-BAB1-932ADBDD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C395-F1B4-483A-9367-234FCE5437C1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FD93DB-7DEF-45DD-B8D0-40DA92DC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2C608AD-0686-4DA5-A0EE-75D6EAB9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97F2-AD0E-4E9F-A09B-CAD687EFC5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664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D6DEE1-BD27-41DC-BF35-9FCDB47D9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BC28D71-B407-48EF-BAD4-CDB1847BF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2EFE9AF-3D1C-4C74-AC6B-ECD58F07C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3FED628-B1A2-45E9-80D9-42BA4DB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C395-F1B4-483A-9367-234FCE5437C1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5C6A3E3-DF9E-48F2-8301-0E105BAD1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D9DE1CD-69A9-4373-9217-84F0208B5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97F2-AD0E-4E9F-A09B-CAD687EFC5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407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3CB006-0723-46FE-99FD-F41600706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DD59D50-56F2-4A0B-B295-51DFC550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AA41C72-DAA2-4F86-9CA9-E2A5892D6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7E1FCB1-2224-4E20-8AB2-ECD947864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2E84163-63E3-4E41-885F-DB7D8E098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137A305-BABF-44F9-A81E-E077B5143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C395-F1B4-483A-9367-234FCE5437C1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2859986-AC6F-4279-B198-46EDF7D4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7CA5967-86B3-4784-B493-E56DA549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97F2-AD0E-4E9F-A09B-CAD687EFC5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510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605A52-CA04-444E-BCE8-D3193C5B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FA900F0-EA18-4B77-87AA-4F12F6BD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C395-F1B4-483A-9367-234FCE5437C1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B10A81A-2FD1-4FB1-AB84-05DD83DCC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34A6EB4-0960-49D2-8FF2-9A11498A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97F2-AD0E-4E9F-A09B-CAD687EFC5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37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4D0BD8A-E7DE-4C83-BA03-D5C4F8561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C395-F1B4-483A-9367-234FCE5437C1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D128B9C-5BD1-40A9-B199-B10D219B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404A594-AB59-4AB3-95D1-6A20A38E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97F2-AD0E-4E9F-A09B-CAD687EFC5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0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ABB317-30F9-4BBD-92D8-A9DA85EE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382AFA-A5E4-4CD9-B8D6-CF4C9D8D0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C5755A6-DBD1-4A7A-BD3D-F721EB062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E715C59-C12E-463E-B0A6-9F592DC4A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C395-F1B4-483A-9367-234FCE5437C1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5EC8BF3-5A2F-4B5E-A5DD-2F37408B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1B59B6A-2CA5-4848-BF80-36A6E29B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97F2-AD0E-4E9F-A09B-CAD687EFC5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899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C0DDBA-C0FB-48EF-9C25-9F3861938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519B5F0-C2B6-4FD1-AAA3-65B7A4E9FB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24BA848-01B5-49D1-9D24-D791B6530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9B47FD1-A503-4A98-97A7-BE07B8DE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C395-F1B4-483A-9367-234FCE5437C1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26DA21F-369A-4F2B-8E54-468D5E48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8C4472D-44EC-4B5A-A316-8A20DAA4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97F2-AD0E-4E9F-A09B-CAD687EFC5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297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5858F15-5C2E-4267-8CD7-D055F83A2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693B134-EABC-4A72-A9ED-CE4AC7A38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31CE92F-0C97-4B82-B846-69C3E96BCB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8C395-F1B4-483A-9367-234FCE5437C1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8CA9738-3FAB-45AC-9875-BB1B8108B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563095-7A3B-4684-BEB0-00BA3D5E3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97F2-AD0E-4E9F-A09B-CAD687EFC5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245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books.edu.gr/ebooks/v/html/8547/2272/Geografia_ST-Dimotikou_html-empl/indexA_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ilearn.institute/openeclass/modules/units/?course=PMS2019123&amp;id=4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learn.institute/openeclass/modules/exercise/results.php?course=PMS2019123&amp;exerciseId=kGhSM0&amp;status=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v/item/ds/8521/278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play/4101/379/575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learn.institute/openeclass/modules/units/view.php?course=PMS2019123&amp;res_type=exercise&amp;exerciseId=90&amp;unit=44" TargetMode="External"/><Relationship Id="rId2" Type="http://schemas.openxmlformats.org/officeDocument/2006/relationships/hyperlink" Target="http://ilearn.institute/openeclass/modules/units/view.php?course=PMS2019123&amp;res_type=exercise&amp;exerciseId=62&amp;unit=4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learn.institute/openeclass/modules/exercise/index.php?course=PMS2019123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7zzn1QjzwY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ilearn.institute/openeclass/modules/units/?course=PMS2019123&amp;id=4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books.edu.gr/ebooks/v/html/8547/2272/Geografia_ST-Dimotikou_html-empl/indexA_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ilearn.institute/openeclass/modules/units/index.php?course=PMS2019123&amp;id=5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v/item/ds/8521/278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hotodentro.edu.gr/v/item/ds/8521/297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2lP146KA5A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hyperlink" Target="https://padlet.com/mantzagar/lf71je7l4xqfrvw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975501E-2381-462C-9654-0365B3EED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4023" y="3391645"/>
            <a:ext cx="584835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σχήμα και οι κινήσεις της Γης</a:t>
            </a:r>
            <a:endParaRPr kumimoji="0" lang="el-GR" altLang="el-GR" sz="5400" b="1" strike="noStrike" normalizeH="0" baseline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no-bookcover">
            <a:hlinkClick r:id="rId2"/>
            <a:extLst>
              <a:ext uri="{FF2B5EF4-FFF2-40B4-BE49-F238E27FC236}">
                <a16:creationId xmlns:a16="http://schemas.microsoft.com/office/drawing/2014/main" id="{68366FB1-5B19-493B-A709-AA8AEBE0B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703" y="4558470"/>
            <a:ext cx="1112589" cy="137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E8CA9F0-82EE-4C5C-AE46-C0D4A0034D70}"/>
              </a:ext>
            </a:extLst>
          </p:cNvPr>
          <p:cNvSpPr/>
          <p:nvPr/>
        </p:nvSpPr>
        <p:spPr>
          <a:xfrm>
            <a:off x="2506217" y="437974"/>
            <a:ext cx="7843962" cy="76944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Το σημερινό μας μάθημα</a:t>
            </a:r>
          </a:p>
        </p:txBody>
      </p:sp>
      <p:pic>
        <p:nvPicPr>
          <p:cNvPr id="3" name="Picture 4" descr="Open eClass Mobile on the App Store">
            <a:hlinkClick r:id="rId4"/>
            <a:extLst>
              <a:ext uri="{FF2B5EF4-FFF2-40B4-BE49-F238E27FC236}">
                <a16:creationId xmlns:a16="http://schemas.microsoft.com/office/drawing/2014/main" id="{F6931AC8-2FFF-41D0-B254-CD3B2836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193" y="1609725"/>
            <a:ext cx="1379610" cy="137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219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 eClass Mobile on the App Store">
            <a:extLst>
              <a:ext uri="{FF2B5EF4-FFF2-40B4-BE49-F238E27FC236}">
                <a16:creationId xmlns:a16="http://schemas.microsoft.com/office/drawing/2014/main" id="{136CA028-DAB5-42D2-9343-5C5BF4FF7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75" y="2258390"/>
            <a:ext cx="1401075" cy="14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88E235-C0EA-45A5-8597-999F55E3E023}"/>
              </a:ext>
            </a:extLst>
          </p:cNvPr>
          <p:cNvSpPr txBox="1"/>
          <p:nvPr/>
        </p:nvSpPr>
        <p:spPr>
          <a:xfrm>
            <a:off x="9972675" y="3840677"/>
            <a:ext cx="1428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l-GR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Άσκηση Α1.4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9" name="Picture 2" descr="εικόνα">
            <a:extLst>
              <a:ext uri="{FF2B5EF4-FFF2-40B4-BE49-F238E27FC236}">
                <a16:creationId xmlns:a16="http://schemas.microsoft.com/office/drawing/2014/main" id="{037E7361-9EF5-4C52-A1A4-0441D309C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2438400"/>
            <a:ext cx="6400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EEDE0076-FDDE-4D3E-8520-56AFBEC5E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225" y="670737"/>
            <a:ext cx="7239000" cy="7429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CD670C-A162-4BBC-B9AE-80BCD3024F90}"/>
              </a:ext>
            </a:extLst>
          </p:cNvPr>
          <p:cNvSpPr txBox="1"/>
          <p:nvPr/>
        </p:nvSpPr>
        <p:spPr>
          <a:xfrm>
            <a:off x="1331698" y="5347645"/>
            <a:ext cx="81760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b="1" i="0" dirty="0">
                <a:solidFill>
                  <a:srgbClr val="9E005D"/>
                </a:solidFill>
                <a:effectLst/>
                <a:latin typeface="Arial" panose="020B0604020202020204" pitchFamily="34" charset="0"/>
              </a:rPr>
              <a:t>Μπορείτε να εξηγήσετε γιατί κάθε τέσσερα έτη έχουμε μία ημέρα περισσότερη, δηλαδή την 29η Φεβρουαρίου;</a:t>
            </a:r>
            <a:endParaRPr lang="el-GR" sz="1200" dirty="0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B24702BB-56C0-4A08-83C9-03B778EB8E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6491" y="2235028"/>
            <a:ext cx="6667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6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228D86A2-6FFD-4651-B21E-FCDBD64B8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60" y="2591993"/>
            <a:ext cx="1009075" cy="90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6182A0-4022-471A-B02C-6E7464BBB93D}"/>
              </a:ext>
            </a:extLst>
          </p:cNvPr>
          <p:cNvSpPr txBox="1"/>
          <p:nvPr/>
        </p:nvSpPr>
        <p:spPr>
          <a:xfrm>
            <a:off x="2979786" y="3756209"/>
            <a:ext cx="20272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0" i="0" u="sng" dirty="0">
                <a:solidFill>
                  <a:srgbClr val="285B59"/>
                </a:solidFill>
                <a:effectLst/>
                <a:latin typeface="Open Sans"/>
                <a:hlinkClick r:id="rId3"/>
              </a:rPr>
              <a:t>Κουίζ </a:t>
            </a:r>
          </a:p>
          <a:p>
            <a:pPr algn="ctr"/>
            <a:r>
              <a:rPr lang="el-GR" b="0" i="0" u="sng" dirty="0">
                <a:solidFill>
                  <a:srgbClr val="285B59"/>
                </a:solidFill>
                <a:effectLst/>
                <a:latin typeface="Open Sans"/>
                <a:hlinkClick r:id="rId3"/>
              </a:rPr>
              <a:t>δέκα ερωτήσεων</a:t>
            </a:r>
            <a:endParaRPr lang="el-GR" b="0" i="0" dirty="0">
              <a:solidFill>
                <a:srgbClr val="555555"/>
              </a:solidFill>
              <a:effectLst/>
              <a:latin typeface="Open Sans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E0B9EFE-9DCF-438C-8595-7ABAC73A428B}"/>
              </a:ext>
            </a:extLst>
          </p:cNvPr>
          <p:cNvSpPr/>
          <p:nvPr/>
        </p:nvSpPr>
        <p:spPr>
          <a:xfrm>
            <a:off x="2174019" y="535274"/>
            <a:ext cx="7843962" cy="92333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Να δούμε τι μάθαμε..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409FCE3-A605-48C7-BE63-520380D5C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42" y="3033088"/>
            <a:ext cx="2314486" cy="38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813FEF-2683-493A-990F-AB6B007B53E4}"/>
              </a:ext>
            </a:extLst>
          </p:cNvPr>
          <p:cNvSpPr txBox="1"/>
          <p:nvPr/>
        </p:nvSpPr>
        <p:spPr>
          <a:xfrm>
            <a:off x="6518030" y="3768874"/>
            <a:ext cx="2588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b="0" i="0" u="sng" dirty="0">
                <a:solidFill>
                  <a:srgbClr val="285B59"/>
                </a:solidFill>
                <a:effectLst/>
                <a:latin typeface="Open Sans"/>
                <a:hlinkClick r:id="rId5"/>
              </a:rPr>
              <a:t>Λύσε ένα σταυρόλεξο</a:t>
            </a:r>
            <a:endParaRPr lang="el-GR" b="0" i="0" dirty="0">
              <a:solidFill>
                <a:srgbClr val="555555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243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09CAFE4E-96CC-4CF0-81BA-051CA4264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44712"/>
              </p:ext>
            </p:extLst>
          </p:nvPr>
        </p:nvGraphicFramePr>
        <p:xfrm>
          <a:off x="5485958" y="3230468"/>
          <a:ext cx="1411829" cy="17068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11829">
                  <a:extLst>
                    <a:ext uri="{9D8B030D-6E8A-4147-A177-3AD203B41FA5}">
                      <a16:colId xmlns:a16="http://schemas.microsoft.com/office/drawing/2014/main" val="593189489"/>
                    </a:ext>
                  </a:extLst>
                </a:gridCol>
              </a:tblGrid>
              <a:tr h="335110">
                <a:tc>
                  <a:txBody>
                    <a:bodyPr/>
                    <a:lstStyle/>
                    <a:p>
                      <a:pPr fontAlgn="t"/>
                      <a:endParaRPr lang="el-GR" sz="1800" dirty="0"/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658621"/>
                  </a:ext>
                </a:extLst>
              </a:tr>
              <a:tr h="350269">
                <a:tc>
                  <a:txBody>
                    <a:bodyPr/>
                    <a:lstStyle/>
                    <a:p>
                      <a:pPr fontAlgn="t"/>
                      <a:r>
                        <a:rPr lang="el-GR" sz="1800" dirty="0">
                          <a:hlinkClick r:id="rId2"/>
                        </a:rPr>
                        <a:t>Άσκηση Α1.2</a:t>
                      </a:r>
                      <a:endParaRPr lang="el-GR" sz="1800" dirty="0"/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8358294"/>
                  </a:ext>
                </a:extLst>
              </a:tr>
              <a:tr h="350269">
                <a:tc>
                  <a:txBody>
                    <a:bodyPr/>
                    <a:lstStyle/>
                    <a:p>
                      <a:pPr fontAlgn="t"/>
                      <a:r>
                        <a:rPr lang="el-GR" sz="1800" dirty="0">
                          <a:hlinkClick r:id="rId3"/>
                        </a:rPr>
                        <a:t>Άσκηση Α1.3</a:t>
                      </a:r>
                      <a:endParaRPr lang="el-GR" sz="1800" dirty="0"/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0954060"/>
                  </a:ext>
                </a:extLst>
              </a:tr>
              <a:tr h="350269">
                <a:tc>
                  <a:txBody>
                    <a:bodyPr/>
                    <a:lstStyle/>
                    <a:p>
                      <a:pPr fontAlgn="t"/>
                      <a:endParaRPr lang="el-GR" sz="1800" dirty="0">
                        <a:solidFill>
                          <a:srgbClr val="C00000"/>
                        </a:solidFill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486300"/>
                  </a:ext>
                </a:extLst>
              </a:tr>
            </a:tbl>
          </a:graphicData>
        </a:graphic>
      </p:graphicFrame>
      <p:pic>
        <p:nvPicPr>
          <p:cNvPr id="7" name="Picture 4" descr="Open eClass Mobile on the App Store">
            <a:extLst>
              <a:ext uri="{FF2B5EF4-FFF2-40B4-BE49-F238E27FC236}">
                <a16:creationId xmlns:a16="http://schemas.microsoft.com/office/drawing/2014/main" id="{89A5CD7C-D56A-429C-834A-26C34D3A7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12" y="1590063"/>
            <a:ext cx="1603575" cy="16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82DFFD-172A-49ED-BE1B-955FF69F2980}"/>
              </a:ext>
            </a:extLst>
          </p:cNvPr>
          <p:cNvSpPr txBox="1"/>
          <p:nvPr/>
        </p:nvSpPr>
        <p:spPr>
          <a:xfrm>
            <a:off x="5621457" y="4996591"/>
            <a:ext cx="11408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l-GR" sz="1400" dirty="0">
                <a:solidFill>
                  <a:srgbClr val="FF000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Άσκηση Α1.1</a:t>
            </a:r>
            <a:endParaRPr lang="el-GR" sz="1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8290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Ηλεκτρονικά πολυμέσα 5" title="Η γη και ήλιος. Τα έτη και οι εποχές">
            <a:hlinkClick r:id="" action="ppaction://media"/>
            <a:extLst>
              <a:ext uri="{FF2B5EF4-FFF2-40B4-BE49-F238E27FC236}">
                <a16:creationId xmlns:a16="http://schemas.microsoft.com/office/drawing/2014/main" id="{63B10B2C-72BD-4CBE-8528-59C11D0F3A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25176" y="1524000"/>
            <a:ext cx="7141647" cy="4914196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AE56BAF-B95D-4028-964A-D5BA3BBE5392}"/>
              </a:ext>
            </a:extLst>
          </p:cNvPr>
          <p:cNvSpPr/>
          <p:nvPr/>
        </p:nvSpPr>
        <p:spPr>
          <a:xfrm>
            <a:off x="2174019" y="419804"/>
            <a:ext cx="7843962" cy="92333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Κάτι παραπάνω..</a:t>
            </a:r>
          </a:p>
        </p:txBody>
      </p:sp>
    </p:spTree>
    <p:extLst>
      <p:ext uri="{BB962C8B-B14F-4D97-AF65-F5344CB8AC3E}">
        <p14:creationId xmlns:p14="http://schemas.microsoft.com/office/powerpoint/2010/main" val="339742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Εικόνα 5.1: Οι κινήσεις της Γης">
            <a:extLst>
              <a:ext uri="{FF2B5EF4-FFF2-40B4-BE49-F238E27FC236}">
                <a16:creationId xmlns:a16="http://schemas.microsoft.com/office/drawing/2014/main" id="{1E374B04-2404-42EE-9B67-3BDEEB123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33413"/>
            <a:ext cx="6553200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55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F6DB816-C0EA-465C-AD76-8CE971FBBCFB}"/>
              </a:ext>
            </a:extLst>
          </p:cNvPr>
          <p:cNvSpPr/>
          <p:nvPr/>
        </p:nvSpPr>
        <p:spPr>
          <a:xfrm>
            <a:off x="2174019" y="2505670"/>
            <a:ext cx="7843962" cy="76944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Έχουμε απορίες;</a:t>
            </a:r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661EFF22-8D06-4B14-A328-F435955A5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630565"/>
              </p:ext>
            </p:extLst>
          </p:nvPr>
        </p:nvGraphicFramePr>
        <p:xfrm>
          <a:off x="4557713" y="3582890"/>
          <a:ext cx="2852738" cy="701040"/>
        </p:xfrm>
        <a:graphic>
          <a:graphicData uri="http://schemas.openxmlformats.org/drawingml/2006/table">
            <a:tbl>
              <a:tblPr/>
              <a:tblGrid>
                <a:gridCol w="2852738">
                  <a:extLst>
                    <a:ext uri="{9D8B030D-6E8A-4147-A177-3AD203B41FA5}">
                      <a16:colId xmlns:a16="http://schemas.microsoft.com/office/drawing/2014/main" val="3835147163"/>
                    </a:ext>
                  </a:extLst>
                </a:gridCol>
              </a:tblGrid>
              <a:tr h="512030">
                <a:tc>
                  <a:txBody>
                    <a:bodyPr/>
                    <a:lstStyle/>
                    <a:p>
                      <a:pPr fontAlgn="t"/>
                      <a:br>
                        <a:rPr lang="el-GR" u="none" strike="noStrike" dirty="0">
                          <a:solidFill>
                            <a:srgbClr val="398583"/>
                          </a:solidFill>
                          <a:effectLst/>
                          <a:hlinkClick r:id="rId2"/>
                        </a:rPr>
                      </a:br>
                      <a:r>
                        <a:rPr lang="el-GR" u="none" strike="noStrike" dirty="0">
                          <a:solidFill>
                            <a:srgbClr val="398583"/>
                          </a:solidFill>
                          <a:effectLst/>
                          <a:hlinkClick r:id="rId2"/>
                        </a:rPr>
                        <a:t>ΑΠΟΡΙΕΣ ΣΤΟ 1ο ΚΕΦΑΛΑΙΟ</a:t>
                      </a:r>
                      <a:endParaRPr lang="el-GR" dirty="0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350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404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877E59-539A-4B83-B637-DA72FC768C09}"/>
              </a:ext>
            </a:extLst>
          </p:cNvPr>
          <p:cNvSpPr txBox="1"/>
          <p:nvPr/>
        </p:nvSpPr>
        <p:spPr>
          <a:xfrm>
            <a:off x="3300410" y="3158818"/>
            <a:ext cx="5591175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l-GR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πόλοι, ο Ισημερινός, </a:t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παράλληλοι κύκλοι</a:t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οι μεσημβρινοί της Γης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068E252D-8415-4D4E-9149-AFC07820E28F}"/>
              </a:ext>
            </a:extLst>
          </p:cNvPr>
          <p:cNvSpPr/>
          <p:nvPr/>
        </p:nvSpPr>
        <p:spPr>
          <a:xfrm>
            <a:off x="2028826" y="467155"/>
            <a:ext cx="7843962" cy="76944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Το επόμενό μας μάθημα</a:t>
            </a:r>
          </a:p>
        </p:txBody>
      </p:sp>
      <p:pic>
        <p:nvPicPr>
          <p:cNvPr id="21" name="Picture 2" descr="no-bookcover">
            <a:hlinkClick r:id="rId2"/>
            <a:extLst>
              <a:ext uri="{FF2B5EF4-FFF2-40B4-BE49-F238E27FC236}">
                <a16:creationId xmlns:a16="http://schemas.microsoft.com/office/drawing/2014/main" id="{CEB667AD-BC4A-48D8-9A10-5C2D9A54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38" y="4961270"/>
            <a:ext cx="1213520" cy="15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Open eClass Mobile on the App Store">
            <a:hlinkClick r:id="rId4"/>
            <a:extLst>
              <a:ext uri="{FF2B5EF4-FFF2-40B4-BE49-F238E27FC236}">
                <a16:creationId xmlns:a16="http://schemas.microsoft.com/office/drawing/2014/main" id="{E7307ADC-75D7-462D-8053-8321AAB9F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002" y="1507902"/>
            <a:ext cx="1379610" cy="137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01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520B9E22-BF7C-4858-B17A-0C11DCD4D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111" y="1585119"/>
            <a:ext cx="1009075" cy="90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B8C606-5D52-4258-8250-369529A032C5}"/>
              </a:ext>
            </a:extLst>
          </p:cNvPr>
          <p:cNvSpPr txBox="1"/>
          <p:nvPr/>
        </p:nvSpPr>
        <p:spPr>
          <a:xfrm>
            <a:off x="3830594" y="2967335"/>
            <a:ext cx="4530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2400" b="0" i="0" dirty="0">
                <a:solidFill>
                  <a:srgbClr val="2B3E42"/>
                </a:solidFill>
                <a:effectLst/>
                <a:latin typeface="Myriad"/>
                <a:hlinkClick r:id="rId3"/>
              </a:rPr>
              <a:t>ΠΑΡΑΤΗΡΩΝΤΑΣ ΤΟΝ ΠΛΑΝΗΤΗ ΓΗ</a:t>
            </a:r>
            <a:endParaRPr lang="el-GR" sz="2400" b="0" i="0" dirty="0">
              <a:solidFill>
                <a:srgbClr val="2B3E42"/>
              </a:solidFill>
              <a:effectLst/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308283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E6AC9E1-98E2-4386-B8A4-E3D9B241B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02" y="2128837"/>
            <a:ext cx="3105150" cy="260032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3CA178C-9E53-4353-9566-63D416457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66169"/>
            <a:ext cx="4458223" cy="356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7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CDB14C9-AE69-41E6-90DB-E04D9E51C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29" y="814935"/>
            <a:ext cx="7826542" cy="522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8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B72EA9-D664-4EFC-B8AA-52104D44C5E3}"/>
              </a:ext>
            </a:extLst>
          </p:cNvPr>
          <p:cNvSpPr txBox="1"/>
          <p:nvPr/>
        </p:nvSpPr>
        <p:spPr>
          <a:xfrm>
            <a:off x="3572274" y="2967335"/>
            <a:ext cx="5047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0" i="0" dirty="0">
                <a:solidFill>
                  <a:srgbClr val="2B3E42"/>
                </a:solidFill>
                <a:effectLst/>
                <a:latin typeface="Myriad"/>
                <a:hlinkClick r:id="rId2"/>
              </a:rPr>
              <a:t>ΠΕΡΙΣΤΡΟΦΗ ΚΑΙ ΠΕΡΙΦΟΡΑ ΤΗΣ ΓΗΣ</a:t>
            </a:r>
            <a:endParaRPr lang="el-GR" sz="2400" b="0" i="0" dirty="0">
              <a:solidFill>
                <a:srgbClr val="2B3E42"/>
              </a:solidFill>
              <a:effectLst/>
              <a:latin typeface="Myriad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83435005-C9FF-4EB7-AC4A-E2A6F33D1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062" y="1548592"/>
            <a:ext cx="1009075" cy="90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59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89B7EBB-7346-4C06-BCB6-7EFA475FC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32" y="1507637"/>
            <a:ext cx="3842725" cy="384272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342444BC-059F-42B2-BADE-4264D44C7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33" y="481142"/>
            <a:ext cx="52673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2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Ηλεκτρονικά πολυμέσα 3" title="Earth Orbit">
            <a:hlinkClick r:id="" action="ppaction://media"/>
            <a:extLst>
              <a:ext uri="{FF2B5EF4-FFF2-40B4-BE49-F238E27FC236}">
                <a16:creationId xmlns:a16="http://schemas.microsoft.com/office/drawing/2014/main" id="{13CCA9A1-DA31-4310-9835-379DD2BED3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81616" y="1227159"/>
            <a:ext cx="7828767" cy="44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εικόνα">
            <a:extLst>
              <a:ext uri="{FF2B5EF4-FFF2-40B4-BE49-F238E27FC236}">
                <a16:creationId xmlns:a16="http://schemas.microsoft.com/office/drawing/2014/main" id="{B89A44A2-00FE-494E-B2E8-EB61DA996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11449"/>
            <a:ext cx="6400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F73DCA5-0A11-43C3-A33B-8C9765770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766" y="1808077"/>
            <a:ext cx="666750" cy="723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E8C712-7E31-4AC6-97DF-18AB885332ED}"/>
              </a:ext>
            </a:extLst>
          </p:cNvPr>
          <p:cNvSpPr txBox="1"/>
          <p:nvPr/>
        </p:nvSpPr>
        <p:spPr>
          <a:xfrm>
            <a:off x="3048000" y="464352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b="1" i="0" dirty="0">
                <a:solidFill>
                  <a:srgbClr val="0089D0"/>
                </a:solidFill>
                <a:effectLst/>
                <a:latin typeface="Arial" panose="020B0604020202020204" pitchFamily="34" charset="0"/>
              </a:rPr>
              <a:t>Με το χάρακα μετρούμε τις αποστάσεις της Γης από τον Ήλιο. Τι παρατηρούμε;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064894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AC1D10-BFD9-4046-B951-BF0469B49C2A}"/>
              </a:ext>
            </a:extLst>
          </p:cNvPr>
          <p:cNvSpPr txBox="1"/>
          <p:nvPr/>
        </p:nvSpPr>
        <p:spPr>
          <a:xfrm>
            <a:off x="5280453" y="428434"/>
            <a:ext cx="1631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0" i="0" u="none" strike="noStrike" dirty="0">
                <a:solidFill>
                  <a:srgbClr val="C00000"/>
                </a:solidFill>
                <a:effectLst/>
                <a:latin typeface="Open Sans"/>
              </a:rPr>
              <a:t>Εργασία Α1.1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4D0F7-2367-4D0E-8F80-D7BE02210014}"/>
              </a:ext>
            </a:extLst>
          </p:cNvPr>
          <p:cNvSpPr txBox="1"/>
          <p:nvPr/>
        </p:nvSpPr>
        <p:spPr>
          <a:xfrm>
            <a:off x="3603871" y="797766"/>
            <a:ext cx="498425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b="0" i="0" dirty="0">
                <a:solidFill>
                  <a:srgbClr val="555555"/>
                </a:solidFill>
                <a:effectLst/>
                <a:latin typeface="Open Sans"/>
              </a:rPr>
              <a:t>Να κατεβάσεις από το Διαδίκτυο μια εικόνα που να δείχνει την ελλειπτική τροχιά της Γης γύρω από τον Ήλιο.</a:t>
            </a:r>
          </a:p>
          <a:p>
            <a:pPr algn="ctr"/>
            <a:r>
              <a:rPr lang="el-GR" sz="1400" b="0" i="0" dirty="0">
                <a:solidFill>
                  <a:srgbClr val="555555"/>
                </a:solidFill>
                <a:effectLst/>
                <a:latin typeface="Open Sans"/>
              </a:rPr>
              <a:t>Μετά να βάλεις την εικόνα στο</a:t>
            </a:r>
            <a:r>
              <a:rPr lang="el-GR" sz="1400" b="1" i="0" dirty="0">
                <a:solidFill>
                  <a:srgbClr val="555555"/>
                </a:solidFill>
                <a:effectLst/>
                <a:latin typeface="Open Sans"/>
              </a:rPr>
              <a:t> </a:t>
            </a:r>
            <a:r>
              <a:rPr lang="el-GR" sz="1400" b="1" i="0" u="none" strike="noStrike" dirty="0" err="1">
                <a:solidFill>
                  <a:srgbClr val="398583"/>
                </a:solidFill>
                <a:effectLst/>
                <a:latin typeface="Open Sans"/>
                <a:hlinkClick r:id="rId2"/>
              </a:rPr>
              <a:t>padlet</a:t>
            </a:r>
            <a:r>
              <a:rPr lang="el-GR" sz="1400" b="0" i="0" dirty="0">
                <a:solidFill>
                  <a:srgbClr val="555555"/>
                </a:solidFill>
                <a:effectLst/>
                <a:latin typeface="Open Sans"/>
              </a:rPr>
              <a:t> της τάξης σου!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8" name="Πρόσθετο 7" title="Web Viewer">
                <a:extLst>
                  <a:ext uri="{FF2B5EF4-FFF2-40B4-BE49-F238E27FC236}">
                    <a16:creationId xmlns:a16="http://schemas.microsoft.com/office/drawing/2014/main" id="{0C5E397D-3B5E-42D3-B7A3-8D2C029EBC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0221101"/>
                  </p:ext>
                </p:extLst>
              </p:nvPr>
            </p:nvGraphicFramePr>
            <p:xfrm>
              <a:off x="1000125" y="1726930"/>
              <a:ext cx="10191750" cy="486437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8" name="Πρόσθετο 7" title="Web Viewer">
                <a:extLst>
                  <a:ext uri="{FF2B5EF4-FFF2-40B4-BE49-F238E27FC236}">
                    <a16:creationId xmlns:a16="http://schemas.microsoft.com/office/drawing/2014/main" id="{0C5E397D-3B5E-42D3-B7A3-8D2C029EBC7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0125" y="1726930"/>
                <a:ext cx="10191750" cy="48643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196991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webextensions/webextension1.xml><?xml version="1.0" encoding="utf-8"?>
<we:webextension xmlns:we="http://schemas.microsoft.com/office/webextensions/webextension/2010/11" id="{1C241B99-6035-468E-8C2E-B3D2449B72B4}">
  <we:reference id="wa104295828" version="1.6.0.0" store="el-GR" storeType="OMEX"/>
  <we:alternateReferences>
    <we:reference id="wa104295828" version="1.6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padlet.com/mantzagar/lf71je7l4xqfrvw5&quot;,&quot;values&quot;:{},&quot;data&quot;:{&quot;uri&quot;:&quot;padlet.com/mantzagar/lf71je7l4xqfrvw5&quot;},&quot;secure&quot;:false}],&quot;name&quot;:&quot;padlet.com/mantzagar/lf71je7l4xqfrvw5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4309</TotalTime>
  <Words>135</Words>
  <Application>Microsoft Office PowerPoint</Application>
  <PresentationFormat>Ευρεία οθόνη</PresentationFormat>
  <Paragraphs>22</Paragraphs>
  <Slides>16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Myriad</vt:lpstr>
      <vt:lpstr>Open Sans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Windows User</dc:creator>
  <cp:lastModifiedBy>Windows User</cp:lastModifiedBy>
  <cp:revision>62</cp:revision>
  <dcterms:created xsi:type="dcterms:W3CDTF">2020-09-12T16:35:48Z</dcterms:created>
  <dcterms:modified xsi:type="dcterms:W3CDTF">2020-09-18T17:45:47Z</dcterms:modified>
</cp:coreProperties>
</file>